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6.png" ContentType="image/png"/>
  <Override PartName="/ppt/media/image7.png" ContentType="image/png"/>
  <Override PartName="/ppt/media/image12.png" ContentType="image/png"/>
  <Override PartName="/ppt/media/image8.png" ContentType="image/png"/>
  <Override PartName="/ppt/media/image9.jpeg" ContentType="image/jpeg"/>
  <Override PartName="/ppt/media/image11.jpeg" ContentType="image/jpeg"/>
  <Override PartName="/ppt/media/image13.png" ContentType="image/png"/>
  <Override PartName="/ppt/media/image10.jpeg" ContentType="image/jpeg"/>
  <Override PartName="/ppt/media/image5.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0F0D611-5D96-456F-893B-7E1E969BC688}"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1464270-62D7-4ABF-8184-0D0125D6E5F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E776336-D090-4471-AC2E-DB770DDD7423}"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662B1B1-891C-40A2-BA5D-0ABF81CA1B38}"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9D2C4D06-BD97-49B9-8115-3640B66BFA4E}"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FA865D4-84AF-404B-9DF2-32B8B6DE59F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1F4700F-D1B0-448A-BA5B-D839B43C0C35}"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8A11382-D20C-495C-A343-5B605D193E00}"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A48CDA2-76DB-4E72-8781-B5C0AEEFFF2F}"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A2646AA-1A3F-43F9-9C1D-EB5BCD085DB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1B62B79-CFCB-4E15-805A-B07FE4BD76F3}"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5339288-234F-49B1-8A53-EF74E160A91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DCE02A2-AA6B-40F4-8628-B055076E674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A9508A1-6039-434F-BABD-EE6D19FC3C2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0521BEC-530B-4D89-BDAE-7ADC0822C505}"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2990C56-0A5C-4D6A-B474-DE67D1D87991}"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09368AE8-7602-47B5-B81E-6F2DEC2F0FE6}"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98AB7B1-A141-44A8-9F74-312D207D46F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ED5049D-D419-4268-A893-45FEF7B5E4A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147CB1A-A228-4135-A3CF-A4CEF00715E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C26D725-FC42-412E-A90F-E96A4AC9988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EF647D0-9ECA-4953-9AEA-095FF13CA7E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A3B4D09-D2E3-4D6E-A458-2AF094C039D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113B9B0-1945-47BF-BB2C-22C4DCAA372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400" cy="6857280"/>
          </a:xfrm>
          <a:prstGeom prst="rect">
            <a:avLst/>
          </a:prstGeom>
          <a:ln w="0">
            <a:noFill/>
          </a:ln>
        </p:spPr>
      </p:pic>
      <p:grpSp>
        <p:nvGrpSpPr>
          <p:cNvPr id="1" name="Group 7"/>
          <p:cNvGrpSpPr/>
          <p:nvPr/>
        </p:nvGrpSpPr>
        <p:grpSpPr>
          <a:xfrm>
            <a:off x="-14400" y="0"/>
            <a:ext cx="12053160" cy="6857280"/>
            <a:chOff x="-14400" y="0"/>
            <a:chExt cx="12053160" cy="6857280"/>
          </a:xfrm>
        </p:grpSpPr>
        <p:grpSp>
          <p:nvGrpSpPr>
            <p:cNvPr id="2" name="Group 8"/>
            <p:cNvGrpSpPr/>
            <p:nvPr/>
          </p:nvGrpSpPr>
          <p:grpSpPr>
            <a:xfrm>
              <a:off x="-14400" y="0"/>
              <a:ext cx="1220400" cy="6857280"/>
              <a:chOff x="-14400" y="0"/>
              <a:chExt cx="1220400" cy="6857280"/>
            </a:xfrm>
          </p:grpSpPr>
          <p:sp>
            <p:nvSpPr>
              <p:cNvPr id="3" name="Rectangle 5"/>
              <p:cNvSpPr/>
              <p:nvPr/>
            </p:nvSpPr>
            <p:spPr>
              <a:xfrm>
                <a:off x="114480" y="468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 name="Freeform 6"/>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 name="Freeform 7"/>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 name="Freeform 8"/>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 name="Freeform 9"/>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 name="Freeform 10"/>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 name="Freeform 11"/>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0" name="Freeform 12"/>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1" name="Freeform 13"/>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2" name="Freeform 14"/>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3" name="Freeform 15"/>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15" name="Freeform 17"/>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 name="Freeform 18"/>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 name="Freeform 19"/>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8" name="Freeform 20"/>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9" name="Rectangle 21"/>
              <p:cNvSpPr/>
              <p:nvPr/>
            </p:nvSpPr>
            <p:spPr>
              <a:xfrm>
                <a:off x="133200" y="466236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20" name="Freeform 22"/>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1" name="Freeform 23"/>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2" name="Freeform 24"/>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3" name="Freeform 25"/>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4" name="Freeform 26"/>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5" name="Freeform 27"/>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6" name="Freeform 28"/>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7" name="Freeform 29"/>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8" name="Freeform 30"/>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29" name="Freeform 31"/>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30" name="Group 9"/>
            <p:cNvGrpSpPr/>
            <p:nvPr/>
          </p:nvGrpSpPr>
          <p:grpSpPr>
            <a:xfrm>
              <a:off x="11364840" y="0"/>
              <a:ext cx="673920" cy="6847920"/>
              <a:chOff x="11364840" y="0"/>
              <a:chExt cx="673920" cy="6847920"/>
            </a:xfrm>
          </p:grpSpPr>
          <p:sp>
            <p:nvSpPr>
              <p:cNvPr id="31" name="Freeform 32"/>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2" name="Freeform 33"/>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3" name="Freeform 34"/>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4" name="Freeform 35"/>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5" name="Freeform 36"/>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6" name="Freeform 37"/>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7" name="Freeform 38"/>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8" name="Freeform 39"/>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39" name="Freeform 40"/>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0" name="Rectangle 41"/>
              <p:cNvSpPr/>
              <p:nvPr/>
            </p:nvSpPr>
            <p:spPr>
              <a:xfrm>
                <a:off x="11939760" y="6595920"/>
                <a:ext cx="23040" cy="25164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91400" cy="6857280"/>
          </a:xfrm>
          <a:prstGeom prst="rect">
            <a:avLst/>
          </a:prstGeom>
          <a:ln w="0">
            <a:noFill/>
          </a:ln>
        </p:spPr>
      </p:pic>
      <p:grpSp>
        <p:nvGrpSpPr>
          <p:cNvPr id="42" name="Group 10"/>
          <p:cNvGrpSpPr/>
          <p:nvPr/>
        </p:nvGrpSpPr>
        <p:grpSpPr>
          <a:xfrm>
            <a:off x="0" y="0"/>
            <a:ext cx="2304360" cy="6857280"/>
            <a:chOff x="0" y="0"/>
            <a:chExt cx="2304360" cy="6857280"/>
          </a:xfrm>
        </p:grpSpPr>
        <p:sp>
          <p:nvSpPr>
            <p:cNvPr id="43" name="Rectangle 5"/>
            <p:cNvSpPr/>
            <p:nvPr/>
          </p:nvSpPr>
          <p:spPr>
            <a:xfrm>
              <a:off x="1209600" y="468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4" name="Freeform 6"/>
            <p:cNvSpPr/>
            <p:nvPr/>
          </p:nvSpPr>
          <p:spPr>
            <a:xfrm>
              <a:off x="112860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5" name="Freeform 7"/>
            <p:cNvSpPr/>
            <p:nvPr/>
          </p:nvSpPr>
          <p:spPr>
            <a:xfrm>
              <a:off x="112392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6" name="Rectangle 8"/>
            <p:cNvSpPr/>
            <p:nvPr/>
          </p:nvSpPr>
          <p:spPr>
            <a:xfrm>
              <a:off x="414360" y="9360"/>
              <a:ext cx="27720" cy="44809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47" name="Freeform 9"/>
            <p:cNvSpPr/>
            <p:nvPr/>
          </p:nvSpPr>
          <p:spPr>
            <a:xfrm>
              <a:off x="3333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8" name="Freeform 10"/>
            <p:cNvSpPr/>
            <p:nvPr/>
          </p:nvSpPr>
          <p:spPr>
            <a:xfrm>
              <a:off x="190440" y="9360"/>
              <a:ext cx="151560" cy="90720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49" name="Freeform 11"/>
            <p:cNvSpPr/>
            <p:nvPr/>
          </p:nvSpPr>
          <p:spPr>
            <a:xfrm>
              <a:off x="1290600" y="14400"/>
              <a:ext cx="375480" cy="180108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0" name="Freeform 12"/>
            <p:cNvSpPr/>
            <p:nvPr/>
          </p:nvSpPr>
          <p:spPr>
            <a:xfrm>
              <a:off x="1600200" y="18018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1" name="Freeform 13"/>
            <p:cNvSpPr/>
            <p:nvPr/>
          </p:nvSpPr>
          <p:spPr>
            <a:xfrm>
              <a:off x="1380960" y="9360"/>
              <a:ext cx="370800" cy="142488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2" name="Freeform 14"/>
            <p:cNvSpPr/>
            <p:nvPr/>
          </p:nvSpPr>
          <p:spPr>
            <a:xfrm>
              <a:off x="164304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3" name="Freeform 15"/>
            <p:cNvSpPr/>
            <p:nvPr/>
          </p:nvSpPr>
          <p:spPr>
            <a:xfrm>
              <a:off x="1685880" y="14209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4" name="Freeform 16"/>
            <p:cNvSpPr/>
            <p:nvPr/>
          </p:nvSpPr>
          <p:spPr>
            <a:xfrm>
              <a:off x="1685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5" name="Freeform 17"/>
            <p:cNvSpPr/>
            <p:nvPr/>
          </p:nvSpPr>
          <p:spPr>
            <a:xfrm>
              <a:off x="1743120" y="4680"/>
              <a:ext cx="418320" cy="52164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6" name="Freeform 18"/>
            <p:cNvSpPr/>
            <p:nvPr/>
          </p:nvSpPr>
          <p:spPr>
            <a:xfrm>
              <a:off x="211932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7" name="Freeform 19"/>
            <p:cNvSpPr/>
            <p:nvPr/>
          </p:nvSpPr>
          <p:spPr>
            <a:xfrm>
              <a:off x="952560" y="4680"/>
              <a:ext cx="151560" cy="90720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8" name="Freeform 20"/>
            <p:cNvSpPr/>
            <p:nvPr/>
          </p:nvSpPr>
          <p:spPr>
            <a:xfrm>
              <a:off x="866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59" name="Freeform 21"/>
            <p:cNvSpPr/>
            <p:nvPr/>
          </p:nvSpPr>
          <p:spPr>
            <a:xfrm>
              <a:off x="890640" y="15541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0" name="Freeform 22"/>
            <p:cNvSpPr/>
            <p:nvPr/>
          </p:nvSpPr>
          <p:spPr>
            <a:xfrm>
              <a:off x="738360" y="5622840"/>
              <a:ext cx="337320" cy="121536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1" name="Freeform 23"/>
            <p:cNvSpPr/>
            <p:nvPr/>
          </p:nvSpPr>
          <p:spPr>
            <a:xfrm>
              <a:off x="647640" y="5479920"/>
              <a:ext cx="156600" cy="15660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2" name="Freeform 24"/>
            <p:cNvSpPr/>
            <p:nvPr/>
          </p:nvSpPr>
          <p:spPr>
            <a:xfrm>
              <a:off x="66600" y="903240"/>
              <a:ext cx="189720" cy="18972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3" name="Freeform 25"/>
            <p:cNvSpPr/>
            <p:nvPr/>
          </p:nvSpPr>
          <p:spPr>
            <a:xfrm>
              <a:off x="0" y="3897360"/>
              <a:ext cx="132480" cy="26604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4" name="Freeform 26"/>
            <p:cNvSpPr/>
            <p:nvPr/>
          </p:nvSpPr>
          <p:spPr>
            <a:xfrm>
              <a:off x="66600" y="414972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5" name="Freeform 27"/>
            <p:cNvSpPr/>
            <p:nvPr/>
          </p:nvSpPr>
          <p:spPr>
            <a:xfrm>
              <a:off x="0" y="1644480"/>
              <a:ext cx="132480" cy="26928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6" name="Freeform 28"/>
            <p:cNvSpPr/>
            <p:nvPr/>
          </p:nvSpPr>
          <p:spPr>
            <a:xfrm>
              <a:off x="66600" y="14684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7" name="Freeform 29"/>
            <p:cNvSpPr/>
            <p:nvPr/>
          </p:nvSpPr>
          <p:spPr>
            <a:xfrm>
              <a:off x="695160" y="4680"/>
              <a:ext cx="308880" cy="155808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8" name="Freeform 30"/>
            <p:cNvSpPr/>
            <p:nvPr/>
          </p:nvSpPr>
          <p:spPr>
            <a:xfrm>
              <a:off x="57240" y="48816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69" name="Freeform 31"/>
            <p:cNvSpPr/>
            <p:nvPr/>
          </p:nvSpPr>
          <p:spPr>
            <a:xfrm>
              <a:off x="138240" y="5060880"/>
              <a:ext cx="304200" cy="177732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0" name="Freeform 32"/>
            <p:cNvSpPr/>
            <p:nvPr/>
          </p:nvSpPr>
          <p:spPr>
            <a:xfrm>
              <a:off x="561960" y="64310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1" name="Rectangle 33"/>
            <p:cNvSpPr/>
            <p:nvPr/>
          </p:nvSpPr>
          <p:spPr>
            <a:xfrm>
              <a:off x="642960" y="6610320"/>
              <a:ext cx="23040" cy="24228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72" name="Freeform 34"/>
            <p:cNvSpPr/>
            <p:nvPr/>
          </p:nvSpPr>
          <p:spPr>
            <a:xfrm>
              <a:off x="76320" y="6431040"/>
              <a:ext cx="189720" cy="1882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3" name="Freeform 35"/>
            <p:cNvSpPr/>
            <p:nvPr/>
          </p:nvSpPr>
          <p:spPr>
            <a:xfrm>
              <a:off x="0" y="5978520"/>
              <a:ext cx="189720" cy="46116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4" name="Freeform 36"/>
            <p:cNvSpPr/>
            <p:nvPr/>
          </p:nvSpPr>
          <p:spPr>
            <a:xfrm>
              <a:off x="1014480" y="1801800"/>
              <a:ext cx="213480" cy="75492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5" name="Freeform 37"/>
            <p:cNvSpPr/>
            <p:nvPr/>
          </p:nvSpPr>
          <p:spPr>
            <a:xfrm>
              <a:off x="938160" y="2548080"/>
              <a:ext cx="165960" cy="15948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6" name="Freeform 38"/>
            <p:cNvSpPr/>
            <p:nvPr/>
          </p:nvSpPr>
          <p:spPr>
            <a:xfrm>
              <a:off x="595440" y="4680"/>
              <a:ext cx="637560" cy="402516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7" name="Freeform 39"/>
            <p:cNvSpPr/>
            <p:nvPr/>
          </p:nvSpPr>
          <p:spPr>
            <a:xfrm>
              <a:off x="122400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8" name="Freeform 40"/>
            <p:cNvSpPr/>
            <p:nvPr/>
          </p:nvSpPr>
          <p:spPr>
            <a:xfrm>
              <a:off x="1300320" y="1849320"/>
              <a:ext cx="108720" cy="1072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79" name="Freeform 41"/>
            <p:cNvSpPr/>
            <p:nvPr/>
          </p:nvSpPr>
          <p:spPr>
            <a:xfrm>
              <a:off x="281160" y="3417840"/>
              <a:ext cx="142200" cy="47412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0" name="Freeform 42"/>
            <p:cNvSpPr/>
            <p:nvPr/>
          </p:nvSpPr>
          <p:spPr>
            <a:xfrm>
              <a:off x="237960" y="3882960"/>
              <a:ext cx="108720" cy="10872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1" name="Freeform 43"/>
            <p:cNvSpPr/>
            <p:nvPr/>
          </p:nvSpPr>
          <p:spPr>
            <a:xfrm>
              <a:off x="4680" y="2166840"/>
              <a:ext cx="113760" cy="45180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2" name="Freeform 44"/>
            <p:cNvSpPr/>
            <p:nvPr/>
          </p:nvSpPr>
          <p:spPr>
            <a:xfrm>
              <a:off x="52560" y="2066760"/>
              <a:ext cx="108720" cy="10872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3" name="Rectangle 45"/>
            <p:cNvSpPr/>
            <p:nvPr/>
          </p:nvSpPr>
          <p:spPr>
            <a:xfrm>
              <a:off x="1228680" y="466236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84" name="Freeform 46"/>
            <p:cNvSpPr/>
            <p:nvPr/>
          </p:nvSpPr>
          <p:spPr>
            <a:xfrm>
              <a:off x="1319040" y="5041800"/>
              <a:ext cx="370800" cy="180108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5" name="Freeform 47"/>
            <p:cNvSpPr/>
            <p:nvPr/>
          </p:nvSpPr>
          <p:spPr>
            <a:xfrm>
              <a:off x="114768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6" name="Freeform 48"/>
            <p:cNvSpPr/>
            <p:nvPr/>
          </p:nvSpPr>
          <p:spPr>
            <a:xfrm>
              <a:off x="819000" y="3983040"/>
              <a:ext cx="347040" cy="285984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7" name="Freeform 49"/>
            <p:cNvSpPr/>
            <p:nvPr/>
          </p:nvSpPr>
          <p:spPr>
            <a:xfrm>
              <a:off x="728640" y="380700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8" name="Freeform 50"/>
            <p:cNvSpPr/>
            <p:nvPr/>
          </p:nvSpPr>
          <p:spPr>
            <a:xfrm>
              <a:off x="162396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89" name="Freeform 51"/>
            <p:cNvSpPr/>
            <p:nvPr/>
          </p:nvSpPr>
          <p:spPr>
            <a:xfrm>
              <a:off x="1405080" y="5423040"/>
              <a:ext cx="370800" cy="142488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0" name="Freeform 52"/>
            <p:cNvSpPr/>
            <p:nvPr/>
          </p:nvSpPr>
          <p:spPr>
            <a:xfrm>
              <a:off x="166680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1" name="Freeform 53"/>
            <p:cNvSpPr/>
            <p:nvPr/>
          </p:nvSpPr>
          <p:spPr>
            <a:xfrm>
              <a:off x="170964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2" name="Freeform 54"/>
            <p:cNvSpPr/>
            <p:nvPr/>
          </p:nvSpPr>
          <p:spPr>
            <a:xfrm>
              <a:off x="170964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3" name="Freeform 55"/>
            <p:cNvSpPr/>
            <p:nvPr/>
          </p:nvSpPr>
          <p:spPr>
            <a:xfrm>
              <a:off x="1766880" y="6330960"/>
              <a:ext cx="418320" cy="52632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4" name="Freeform 56"/>
            <p:cNvSpPr/>
            <p:nvPr/>
          </p:nvSpPr>
          <p:spPr>
            <a:xfrm>
              <a:off x="214776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5" name="Freeform 57"/>
            <p:cNvSpPr/>
            <p:nvPr/>
          </p:nvSpPr>
          <p:spPr>
            <a:xfrm>
              <a:off x="504720" y="9360"/>
              <a:ext cx="232560" cy="510300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96" name="Freeform 58"/>
            <p:cNvSpPr/>
            <p:nvPr/>
          </p:nvSpPr>
          <p:spPr>
            <a:xfrm>
              <a:off x="633240" y="5103720"/>
              <a:ext cx="185040" cy="18504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sp>
        <p:nvSpPr>
          <p:cNvPr id="97" name="PlaceHolder 1"/>
          <p:cNvSpPr>
            <a:spLocks noGrp="1"/>
          </p:cNvSpPr>
          <p:nvPr>
            <p:ph type="title"/>
          </p:nvPr>
        </p:nvSpPr>
        <p:spPr>
          <a:xfrm>
            <a:off x="1141560" y="618480"/>
            <a:ext cx="9905400" cy="1477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8" name="PlaceHolder 2"/>
          <p:cNvSpPr>
            <a:spLocks noGrp="1"/>
          </p:cNvSpPr>
          <p:nvPr>
            <p:ph type="ftr" idx="1"/>
          </p:nvPr>
        </p:nvSpPr>
        <p:spPr>
          <a:xfrm>
            <a:off x="1876320" y="5410080"/>
            <a:ext cx="512424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99" name="PlaceHolder 3"/>
          <p:cNvSpPr>
            <a:spLocks noGrp="1"/>
          </p:cNvSpPr>
          <p:nvPr>
            <p:ph type="sldNum" idx="2"/>
          </p:nvPr>
        </p:nvSpPr>
        <p:spPr>
          <a:xfrm>
            <a:off x="9896760" y="5410080"/>
            <a:ext cx="770400" cy="36432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6D30B606-0E27-4C24-A4B6-D7F3BB2F7432}"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00" name="PlaceHolder 4"/>
          <p:cNvSpPr>
            <a:spLocks noGrp="1"/>
          </p:cNvSpPr>
          <p:nvPr>
            <p:ph type="dt" idx="3"/>
          </p:nvPr>
        </p:nvSpPr>
        <p:spPr>
          <a:xfrm>
            <a:off x="7077600" y="541008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3">
            <a:alphaModFix amt="30000"/>
          </a:blip>
          <a:stretch/>
        </p:blipFill>
        <p:spPr>
          <a:xfrm>
            <a:off x="0" y="0"/>
            <a:ext cx="12191400" cy="6857280"/>
          </a:xfrm>
          <a:prstGeom prst="rect">
            <a:avLst/>
          </a:prstGeom>
          <a:ln w="0">
            <a:noFill/>
          </a:ln>
        </p:spPr>
      </p:pic>
      <p:grpSp>
        <p:nvGrpSpPr>
          <p:cNvPr id="139" name="Group 7"/>
          <p:cNvGrpSpPr/>
          <p:nvPr/>
        </p:nvGrpSpPr>
        <p:grpSpPr>
          <a:xfrm>
            <a:off x="-14400" y="0"/>
            <a:ext cx="12053160" cy="6857280"/>
            <a:chOff x="-14400" y="0"/>
            <a:chExt cx="12053160" cy="6857280"/>
          </a:xfrm>
        </p:grpSpPr>
        <p:grpSp>
          <p:nvGrpSpPr>
            <p:cNvPr id="140" name="Group 8"/>
            <p:cNvGrpSpPr/>
            <p:nvPr/>
          </p:nvGrpSpPr>
          <p:grpSpPr>
            <a:xfrm>
              <a:off x="-14400" y="0"/>
              <a:ext cx="1220400" cy="6857280"/>
              <a:chOff x="-14400" y="0"/>
              <a:chExt cx="1220400" cy="6857280"/>
            </a:xfrm>
          </p:grpSpPr>
          <p:sp>
            <p:nvSpPr>
              <p:cNvPr id="141" name="Rectangle 5"/>
              <p:cNvSpPr/>
              <p:nvPr/>
            </p:nvSpPr>
            <p:spPr>
              <a:xfrm>
                <a:off x="114480" y="468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42" name="Freeform 6"/>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3" name="Freeform 7"/>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4" name="Freeform 8"/>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5" name="Freeform 9"/>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6" name="Freeform 10"/>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7" name="Freeform 11"/>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8" name="Freeform 12"/>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49" name="Freeform 13"/>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0" name="Freeform 14"/>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1" name="Freeform 15"/>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2" name="Line 16"/>
              <p:cNvSpPr/>
              <p:nvPr/>
            </p:nvSpPr>
            <p:spPr>
              <a:xfrm>
                <a:off x="-4680" y="9360"/>
                <a:ext cx="360" cy="360"/>
              </a:xfrm>
              <a:prstGeom prst="line">
                <a:avLst/>
              </a:prstGeom>
              <a:ln w="15">
                <a:solidFill>
                  <a:srgbClr val="ffffff"/>
                </a:solidFill>
              </a:ln>
            </p:spPr>
            <p:style>
              <a:lnRef idx="0"/>
              <a:fillRef idx="0"/>
              <a:effectRef idx="0"/>
              <a:fontRef idx="minor"/>
            </p:style>
          </p:sp>
          <p:sp>
            <p:nvSpPr>
              <p:cNvPr id="153" name="Freeform 17"/>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4" name="Freeform 18"/>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5" name="Freeform 19"/>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6" name="Freeform 20"/>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7" name="Rectangle 21"/>
              <p:cNvSpPr/>
              <p:nvPr/>
            </p:nvSpPr>
            <p:spPr>
              <a:xfrm>
                <a:off x="133200" y="4662360"/>
                <a:ext cx="23040" cy="218052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sp>
            <p:nvSpPr>
              <p:cNvPr id="158" name="Freeform 22"/>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59" name="Freeform 23"/>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0" name="Freeform 24"/>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1" name="Freeform 25"/>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2" name="Freeform 26"/>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3" name="Freeform 27"/>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4" name="Freeform 28"/>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5" name="Freeform 29"/>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6" name="Freeform 30"/>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67" name="Freeform 31"/>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grpSp>
        <p:grpSp>
          <p:nvGrpSpPr>
            <p:cNvPr id="168" name="Group 9"/>
            <p:cNvGrpSpPr/>
            <p:nvPr/>
          </p:nvGrpSpPr>
          <p:grpSpPr>
            <a:xfrm>
              <a:off x="11364840" y="0"/>
              <a:ext cx="673920" cy="6847920"/>
              <a:chOff x="11364840" y="0"/>
              <a:chExt cx="673920" cy="6847920"/>
            </a:xfrm>
          </p:grpSpPr>
          <p:sp>
            <p:nvSpPr>
              <p:cNvPr id="169" name="Freeform 32"/>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0" name="Freeform 33"/>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1" name="Freeform 34"/>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2" name="Freeform 35"/>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3" name="Freeform 36"/>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4" name="Freeform 37"/>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5" name="Freeform 38"/>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6" name="Freeform 39"/>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7" name="Freeform 40"/>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gs>
                </a:gsLst>
                <a:lin ang="5400000"/>
              </a:gradFill>
              <a:ln w="0">
                <a:noFill/>
              </a:ln>
            </p:spPr>
            <p:style>
              <a:lnRef idx="0"/>
              <a:fillRef idx="0"/>
              <a:effectRef idx="0"/>
              <a:fontRef idx="minor"/>
            </p:style>
          </p:sp>
          <p:sp>
            <p:nvSpPr>
              <p:cNvPr id="178" name="Rectangle 41"/>
              <p:cNvSpPr/>
              <p:nvPr/>
            </p:nvSpPr>
            <p:spPr>
              <a:xfrm>
                <a:off x="11939760" y="6595920"/>
                <a:ext cx="23040" cy="251640"/>
              </a:xfrm>
              <a:prstGeom prst="rect">
                <a:avLst/>
              </a:prstGeom>
              <a:gradFill rotWithShape="0">
                <a:gsLst>
                  <a:gs pos="0">
                    <a:srgbClr val="7c96a3"/>
                  </a:gs>
                  <a:gs pos="100000">
                    <a:srgbClr val="3b4c54"/>
                  </a:gs>
                </a:gsLst>
                <a:lin ang="5400000"/>
              </a:gradFill>
              <a:ln w="0">
                <a:noFill/>
              </a:ln>
            </p:spPr>
            <p:style>
              <a:lnRef idx="0"/>
              <a:fillRef idx="0"/>
              <a:effectRef idx="0"/>
              <a:fontRef idx="minor"/>
            </p:style>
          </p:sp>
        </p:grpSp>
      </p:grpSp>
      <p:sp>
        <p:nvSpPr>
          <p:cNvPr id="179" name="PlaceHolder 1"/>
          <p:cNvSpPr>
            <a:spLocks noGrp="1"/>
          </p:cNvSpPr>
          <p:nvPr>
            <p:ph type="ftr" idx="4"/>
          </p:nvPr>
        </p:nvSpPr>
        <p:spPr>
          <a:xfrm>
            <a:off x="1141560" y="5883120"/>
            <a:ext cx="623844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80" name="PlaceHolder 2"/>
          <p:cNvSpPr>
            <a:spLocks noGrp="1"/>
          </p:cNvSpPr>
          <p:nvPr>
            <p:ph type="sldNum" idx="5"/>
          </p:nvPr>
        </p:nvSpPr>
        <p:spPr>
          <a:xfrm>
            <a:off x="10276200" y="5883120"/>
            <a:ext cx="770400" cy="364320"/>
          </a:xfrm>
          <a:prstGeom prst="rect">
            <a:avLst/>
          </a:prstGeom>
          <a:noFill/>
          <a:ln w="0">
            <a:noFill/>
          </a:ln>
        </p:spPr>
        <p:txBody>
          <a:bodyPr lIns="90000" rIns="90000" tIns="45000" bIns="45000" anchor="ctr">
            <a:noAutofit/>
          </a:bodyPr>
          <a:lstStyle>
            <a:lvl1pPr algn="r">
              <a:lnSpc>
                <a:spcPct val="100000"/>
              </a:lnSpc>
              <a:buNone/>
              <a:defRPr b="0" lang="en-US" sz="1050" spc="-1" strike="noStrike">
                <a:solidFill>
                  <a:srgbClr val="ffffff"/>
                </a:solidFill>
                <a:latin typeface="Tw Cen MT"/>
              </a:defRPr>
            </a:lvl1pPr>
          </a:lstStyle>
          <a:p>
            <a:pPr algn="r">
              <a:lnSpc>
                <a:spcPct val="100000"/>
              </a:lnSpc>
              <a:buNone/>
            </a:pPr>
            <a:fld id="{FC0B86C1-1484-4958-903B-04300144BB41}"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81" name="PlaceHolder 3"/>
          <p:cNvSpPr>
            <a:spLocks noGrp="1"/>
          </p:cNvSpPr>
          <p:nvPr>
            <p:ph type="dt" idx="6"/>
          </p:nvPr>
        </p:nvSpPr>
        <p:spPr>
          <a:xfrm>
            <a:off x="7457040" y="58831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universe.roboflow.com/mohamed-traore-2ekkp/forklift-dsitv/dataset/2" TargetMode="External"/><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cocodataset.org/#home" TargetMode="External"/><Relationship Id="rId3" Type="http://schemas.openxmlformats.org/officeDocument/2006/relationships/hyperlink" Target="https://github.com/ultralytics/yolov5" TargetMode="External"/><Relationship Id="rId4" Type="http://schemas.openxmlformats.org/officeDocument/2006/relationships/image" Target="../media/image9.jpe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20" name="Subtítulo 2"/>
          <p:cNvSpPr/>
          <p:nvPr/>
        </p:nvSpPr>
        <p:spPr>
          <a:xfrm>
            <a:off x="2460600" y="702720"/>
            <a:ext cx="9051120" cy="542880"/>
          </a:xfrm>
          <a:prstGeom prst="rect">
            <a:avLst/>
          </a:prstGeom>
          <a:noFill/>
          <a:ln w="0">
            <a:noFill/>
          </a:ln>
        </p:spPr>
        <p:style>
          <a:lnRef idx="0"/>
          <a:fillRef idx="0"/>
          <a:effectRef idx="0"/>
          <a:fontRef idx="minor"/>
        </p:style>
        <p:txBody>
          <a:bodyPr lIns="90000" rIns="90000" tIns="45000" bIns="45000" anchor="t">
            <a:noAutofit/>
          </a:bodyPr>
          <a:p>
            <a:pPr algn="ctr">
              <a:lnSpc>
                <a:spcPct val="90000"/>
              </a:lnSpc>
              <a:spcBef>
                <a:spcPts val="1199"/>
              </a:spcBef>
              <a:spcAft>
                <a:spcPts val="201"/>
              </a:spcAft>
              <a:buNone/>
              <a:tabLst>
                <a:tab algn="l" pos="0"/>
              </a:tabLst>
            </a:pPr>
            <a:r>
              <a:rPr b="0" lang="en-US" sz="3400" spc="197" strike="noStrike" cap="all">
                <a:solidFill>
                  <a:srgbClr val="ffffff"/>
                </a:solidFill>
                <a:latin typeface="Tw Cen MT"/>
                <a:ea typeface="DejaVu Sans"/>
              </a:rPr>
              <a:t>CEIA - UBA - VISION POR COMPUTADORA 2</a:t>
            </a:r>
            <a:endParaRPr b="0" lang="en-US" sz="3400" spc="-1" strike="noStrike">
              <a:latin typeface="Arial"/>
            </a:endParaRPr>
          </a:p>
        </p:txBody>
      </p:sp>
      <p:sp>
        <p:nvSpPr>
          <p:cNvPr id="221" name="Subtítulo 2"/>
          <p:cNvSpPr/>
          <p:nvPr/>
        </p:nvSpPr>
        <p:spPr>
          <a:xfrm>
            <a:off x="3044880" y="3423960"/>
            <a:ext cx="3633120" cy="2059200"/>
          </a:xfrm>
          <a:prstGeom prst="rect">
            <a:avLst/>
          </a:prstGeom>
          <a:noFill/>
          <a:ln w="0">
            <a:noFill/>
          </a:ln>
        </p:spPr>
        <p:style>
          <a:lnRef idx="0"/>
          <a:fillRef idx="0"/>
          <a:effectRef idx="0"/>
          <a:fontRef idx="minor"/>
        </p:style>
        <p:txBody>
          <a:bodyPr lIns="90000" rIns="90000" tIns="45000" bIns="45000" anchor="t">
            <a:normAutofit fontScale="84000"/>
          </a:bodyPr>
          <a:p>
            <a:pPr>
              <a:lnSpc>
                <a:spcPct val="100000"/>
              </a:lnSpc>
              <a:spcAft>
                <a:spcPts val="601"/>
              </a:spcAft>
              <a:buNone/>
            </a:pPr>
            <a:r>
              <a:rPr b="0" lang="es-AR" sz="2320" spc="-1" strike="noStrike">
                <a:solidFill>
                  <a:srgbClr val="ffffff"/>
                </a:solidFill>
                <a:latin typeface="Tw Cen MT"/>
                <a:ea typeface="DejaVu Sans"/>
              </a:rPr>
              <a:t>DOCENTES: </a:t>
            </a:r>
            <a:endParaRPr b="0" lang="en-US" sz="2320" spc="-1" strike="noStrike">
              <a:latin typeface="Arial"/>
            </a:endParaRPr>
          </a:p>
          <a:p>
            <a:pPr marL="368640" indent="-368640">
              <a:lnSpc>
                <a:spcPct val="120000"/>
              </a:lnSpc>
              <a:spcBef>
                <a:spcPts val="1290"/>
              </a:spcBef>
              <a:spcAft>
                <a:spcPts val="601"/>
              </a:spcAft>
              <a:buClr>
                <a:srgbClr val="4fd093"/>
              </a:buClr>
              <a:buFont typeface="Arial"/>
              <a:buChar char="•"/>
            </a:pPr>
            <a:r>
              <a:rPr b="0" lang="es-AR" sz="2320" spc="-1" strike="noStrike">
                <a:solidFill>
                  <a:srgbClr val="ffffff"/>
                </a:solidFill>
                <a:latin typeface="Tw Cen MT"/>
                <a:ea typeface="DejaVu Sans"/>
              </a:rPr>
              <a:t>Juan Ignacio Cornet</a:t>
            </a:r>
            <a:endParaRPr b="0" lang="en-US" sz="2320" spc="-1" strike="noStrike">
              <a:latin typeface="Arial"/>
            </a:endParaRPr>
          </a:p>
          <a:p>
            <a:pPr marL="368640" indent="-368640">
              <a:lnSpc>
                <a:spcPct val="120000"/>
              </a:lnSpc>
              <a:spcBef>
                <a:spcPts val="1290"/>
              </a:spcBef>
              <a:spcAft>
                <a:spcPts val="601"/>
              </a:spcAft>
              <a:buClr>
                <a:srgbClr val="4fd093"/>
              </a:buClr>
              <a:buFont typeface="Arial"/>
              <a:buChar char="•"/>
            </a:pPr>
            <a:r>
              <a:rPr b="0" lang="es-AR" sz="2320" spc="-1" strike="noStrike">
                <a:solidFill>
                  <a:srgbClr val="ffffff"/>
                </a:solidFill>
                <a:latin typeface="Tw Cen MT"/>
                <a:ea typeface="DejaVu Sans"/>
              </a:rPr>
              <a:t>Juan Ignacio Cavalieri</a:t>
            </a:r>
            <a:endParaRPr b="0" lang="en-US" sz="2320" spc="-1" strike="noStrike">
              <a:latin typeface="Arial"/>
            </a:endParaRPr>
          </a:p>
          <a:p>
            <a:pPr marL="368640" indent="-368640">
              <a:lnSpc>
                <a:spcPct val="120000"/>
              </a:lnSpc>
              <a:spcBef>
                <a:spcPts val="1290"/>
              </a:spcBef>
              <a:spcAft>
                <a:spcPts val="601"/>
              </a:spcAft>
              <a:buClr>
                <a:srgbClr val="4fd093"/>
              </a:buClr>
              <a:buFont typeface="Arial"/>
              <a:buChar char="•"/>
            </a:pPr>
            <a:r>
              <a:rPr b="0" lang="es-AR" sz="2320" spc="-1" strike="noStrike">
                <a:solidFill>
                  <a:srgbClr val="ffffff"/>
                </a:solidFill>
                <a:latin typeface="Tw Cen MT"/>
                <a:ea typeface="DejaVu Sans"/>
              </a:rPr>
              <a:t>Seyed Pakdaman</a:t>
            </a:r>
            <a:endParaRPr b="0" lang="en-US" sz="2320" spc="-1" strike="noStrike">
              <a:latin typeface="Arial"/>
            </a:endParaRPr>
          </a:p>
        </p:txBody>
      </p:sp>
      <p:sp>
        <p:nvSpPr>
          <p:cNvPr id="222" name="Subtítulo 2"/>
          <p:cNvSpPr/>
          <p:nvPr/>
        </p:nvSpPr>
        <p:spPr>
          <a:xfrm>
            <a:off x="6986520" y="3268080"/>
            <a:ext cx="3633120" cy="2059200"/>
          </a:xfrm>
          <a:prstGeom prst="rect">
            <a:avLst/>
          </a:prstGeom>
          <a:noFill/>
          <a:ln w="0">
            <a:noFill/>
          </a:ln>
        </p:spPr>
        <p:style>
          <a:lnRef idx="0"/>
          <a:fillRef idx="0"/>
          <a:effectRef idx="0"/>
          <a:fontRef idx="minor"/>
        </p:style>
        <p:txBody>
          <a:bodyPr lIns="90000" rIns="90000" tIns="91440" bIns="91440" anchor="t">
            <a:normAutofit/>
          </a:bodyPr>
          <a:p>
            <a:pPr>
              <a:lnSpc>
                <a:spcPct val="120000"/>
              </a:lnSpc>
              <a:spcBef>
                <a:spcPts val="1290"/>
              </a:spcBef>
              <a:buNone/>
              <a:tabLst>
                <a:tab algn="l" pos="0"/>
              </a:tabLst>
            </a:pPr>
            <a:r>
              <a:rPr b="0" lang="es-AR" sz="2320" spc="-1" strike="noStrike" cap="all">
                <a:solidFill>
                  <a:srgbClr val="ffffff"/>
                </a:solidFill>
                <a:latin typeface="Tw Cen MT"/>
                <a:ea typeface="DejaVu Sans"/>
              </a:rPr>
              <a:t>ALUMNOS: </a:t>
            </a:r>
            <a:endParaRPr b="0" lang="en-US" sz="2320" spc="-1" strike="noStrike">
              <a:latin typeface="Arial"/>
            </a:endParaRPr>
          </a:p>
          <a:p>
            <a:pPr marL="368640" indent="-368640">
              <a:lnSpc>
                <a:spcPct val="120000"/>
              </a:lnSpc>
              <a:spcBef>
                <a:spcPts val="1290"/>
              </a:spcBef>
              <a:buClr>
                <a:srgbClr val="4fd093"/>
              </a:buClr>
              <a:buFont typeface="Arial"/>
              <a:buChar char="•"/>
              <a:tabLst>
                <a:tab algn="l" pos="0"/>
              </a:tabLst>
            </a:pPr>
            <a:r>
              <a:rPr b="0" lang="es-AR" sz="2320" spc="-1" strike="noStrike">
                <a:solidFill>
                  <a:srgbClr val="ffffff"/>
                </a:solidFill>
                <a:latin typeface="Tw Cen MT"/>
                <a:ea typeface="DejaVu Sans"/>
              </a:rPr>
              <a:t>Sergio Hinojosa</a:t>
            </a:r>
            <a:endParaRPr b="0" lang="en-US" sz="2320" spc="-1" strike="noStrike">
              <a:latin typeface="Arial"/>
            </a:endParaRPr>
          </a:p>
          <a:p>
            <a:pPr marL="368640" indent="-368640">
              <a:lnSpc>
                <a:spcPct val="120000"/>
              </a:lnSpc>
              <a:spcBef>
                <a:spcPts val="1290"/>
              </a:spcBef>
              <a:buClr>
                <a:srgbClr val="4fd093"/>
              </a:buClr>
              <a:buFont typeface="Arial"/>
              <a:buChar char="•"/>
              <a:tabLst>
                <a:tab algn="l" pos="0"/>
              </a:tabLst>
            </a:pPr>
            <a:r>
              <a:rPr b="0" lang="es-AR" sz="2320" spc="-1" strike="noStrike">
                <a:solidFill>
                  <a:srgbClr val="ffffff"/>
                </a:solidFill>
                <a:latin typeface="Tw Cen MT"/>
                <a:ea typeface="DejaVu Sans"/>
              </a:rPr>
              <a:t>Leandro Albachiaro</a:t>
            </a:r>
            <a:endParaRPr b="0" lang="en-US" sz="2320" spc="-1" strike="noStrike">
              <a:latin typeface="Arial"/>
            </a:endParaRPr>
          </a:p>
        </p:txBody>
      </p:sp>
      <p:sp>
        <p:nvSpPr>
          <p:cNvPr id="223" name="Subtítulo 2"/>
          <p:cNvSpPr/>
          <p:nvPr/>
        </p:nvSpPr>
        <p:spPr>
          <a:xfrm>
            <a:off x="2460600" y="2341080"/>
            <a:ext cx="8435880" cy="542880"/>
          </a:xfrm>
          <a:prstGeom prst="rect">
            <a:avLst/>
          </a:prstGeom>
          <a:noFill/>
          <a:ln w="0">
            <a:noFill/>
          </a:ln>
        </p:spPr>
        <p:style>
          <a:lnRef idx="0"/>
          <a:fillRef idx="0"/>
          <a:effectRef idx="0"/>
          <a:fontRef idx="minor"/>
        </p:style>
        <p:txBody>
          <a:bodyPr lIns="90000" rIns="90000" tIns="45000" bIns="45000" anchor="t">
            <a:normAutofit fontScale="74000"/>
          </a:bodyPr>
          <a:p>
            <a:pPr algn="ctr">
              <a:lnSpc>
                <a:spcPct val="90000"/>
              </a:lnSpc>
              <a:spcBef>
                <a:spcPts val="1199"/>
              </a:spcBef>
              <a:spcAft>
                <a:spcPts val="201"/>
              </a:spcAft>
              <a:buNone/>
              <a:tabLst>
                <a:tab algn="l" pos="0"/>
              </a:tabLst>
            </a:pPr>
            <a:r>
              <a:rPr b="0" lang="es-ES" sz="3000" spc="197" strike="noStrike" cap="all">
                <a:solidFill>
                  <a:srgbClr val="ffffff"/>
                </a:solidFill>
                <a:latin typeface="Tw Cen MT"/>
                <a:ea typeface="DejaVu Sans"/>
              </a:rPr>
              <a:t>Detección de Personas y Autoelevadores</a:t>
            </a:r>
            <a:endParaRPr b="0" lang="en-US" sz="3000" spc="-1" strike="noStrike">
              <a:latin typeface="Arial"/>
            </a:endParaRPr>
          </a:p>
        </p:txBody>
      </p:sp>
      <p:sp>
        <p:nvSpPr>
          <p:cNvPr id="224" name="Subtítulo 2"/>
          <p:cNvSpPr/>
          <p:nvPr/>
        </p:nvSpPr>
        <p:spPr>
          <a:xfrm>
            <a:off x="2460600" y="1742760"/>
            <a:ext cx="8435880" cy="542880"/>
          </a:xfrm>
          <a:prstGeom prst="rect">
            <a:avLst/>
          </a:prstGeom>
          <a:noFill/>
          <a:ln w="0">
            <a:noFill/>
          </a:ln>
        </p:spPr>
        <p:style>
          <a:lnRef idx="0"/>
          <a:fillRef idx="0"/>
          <a:effectRef idx="0"/>
          <a:fontRef idx="minor"/>
        </p:style>
        <p:txBody>
          <a:bodyPr lIns="90000" rIns="90000" tIns="45000" bIns="45000" anchor="t">
            <a:normAutofit/>
          </a:bodyPr>
          <a:p>
            <a:pPr algn="ctr">
              <a:lnSpc>
                <a:spcPct val="90000"/>
              </a:lnSpc>
              <a:spcBef>
                <a:spcPts val="1199"/>
              </a:spcBef>
              <a:spcAft>
                <a:spcPts val="201"/>
              </a:spcAft>
              <a:buNone/>
              <a:tabLst>
                <a:tab algn="l" pos="0"/>
              </a:tabLst>
            </a:pPr>
            <a:r>
              <a:rPr b="0" lang="en-US" sz="2800" spc="-1" strike="noStrike" cap="all">
                <a:solidFill>
                  <a:srgbClr val="ffffff"/>
                </a:solidFill>
                <a:latin typeface="Tw Cen MT"/>
                <a:ea typeface="DejaVu Sans"/>
              </a:rPr>
              <a:t>TRABAJO PRÁCTICO INTEGRADOR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1141560" y="618480"/>
            <a:ext cx="9905400" cy="1209960"/>
          </a:xfrm>
          <a:prstGeom prst="rect">
            <a:avLst/>
          </a:prstGeom>
          <a:noFill/>
          <a:ln w="0">
            <a:noFill/>
          </a:ln>
        </p:spPr>
        <p:txBody>
          <a:bodyPr lIns="0" rIns="0" tIns="0" bIns="0" anchor="ctr">
            <a:noAutofit/>
          </a:bodyPr>
          <a:p>
            <a:pPr>
              <a:lnSpc>
                <a:spcPct val="90000"/>
              </a:lnSpc>
              <a:buNone/>
            </a:pPr>
            <a:r>
              <a:rPr b="0" lang="es-AR" sz="3600" spc="-1" strike="noStrike" cap="all">
                <a:solidFill>
                  <a:srgbClr val="ffffff"/>
                </a:solidFill>
                <a:latin typeface="Tw Cen MT"/>
              </a:rPr>
              <a:t>Entrenamiento</a:t>
            </a:r>
            <a:endParaRPr b="0" lang="en-US" sz="3600" spc="-1" strike="noStrike">
              <a:latin typeface="Arial"/>
            </a:endParaRPr>
          </a:p>
        </p:txBody>
      </p:sp>
      <p:sp>
        <p:nvSpPr>
          <p:cNvPr id="249" name="Marcador de contenido 3"/>
          <p:cNvSpPr/>
          <p:nvPr/>
        </p:nvSpPr>
        <p:spPr>
          <a:xfrm>
            <a:off x="1143000" y="2057400"/>
            <a:ext cx="9905400" cy="3540960"/>
          </a:xfrm>
          <a:prstGeom prst="rect">
            <a:avLst/>
          </a:prstGeom>
          <a:noFill/>
          <a:ln w="0">
            <a:noFill/>
          </a:ln>
        </p:spPr>
        <p:style>
          <a:lnRef idx="0"/>
          <a:fillRef idx="0"/>
          <a:effectRef idx="0"/>
          <a:fontRef idx="minor"/>
        </p:style>
        <p:txBody>
          <a:bodyPr lIns="90000" rIns="90000" tIns="45000" bIns="45000" anchor="t">
            <a:normAutofit fontScale="90000"/>
          </a:bodyPr>
          <a:p>
            <a:pPr marL="228600" indent="-228600">
              <a:lnSpc>
                <a:spcPct val="120000"/>
              </a:lnSpc>
              <a:spcBef>
                <a:spcPts val="1001"/>
              </a:spcBef>
              <a:buClr>
                <a:srgbClr val="ffffff"/>
              </a:buClr>
              <a:buSzPct val="125000"/>
              <a:buFont typeface="Arial"/>
              <a:buChar char="•"/>
            </a:pPr>
            <a:r>
              <a:rPr b="0" lang="es-AR" sz="2400" spc="-1" strike="noStrike">
                <a:solidFill>
                  <a:srgbClr val="ffffff"/>
                </a:solidFill>
                <a:latin typeface="Tw Cen MT"/>
              </a:rPr>
              <a:t>Entrenamientos de 150, 300 y 500 épocas</a:t>
            </a:r>
            <a:endParaRPr b="0" lang="en-US" sz="2400" spc="-1" strike="noStrike">
              <a:latin typeface="Arial"/>
            </a:endParaRPr>
          </a:p>
          <a:p>
            <a:pPr>
              <a:lnSpc>
                <a:spcPct val="120000"/>
              </a:lnSpc>
              <a:spcBef>
                <a:spcPts val="1001"/>
              </a:spcBef>
              <a:buNone/>
            </a:pP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s-AR" sz="2400" spc="-1" strike="noStrike">
                <a:solidFill>
                  <a:srgbClr val="ffffff"/>
                </a:solidFill>
                <a:latin typeface="Tw Cen MT"/>
              </a:rPr>
              <a:t>Sin pesos preentrenados</a:t>
            </a:r>
            <a:endParaRPr b="0" lang="en-US" sz="2400" spc="-1" strike="noStrike">
              <a:latin typeface="Arial"/>
            </a:endParaRPr>
          </a:p>
          <a:p>
            <a:pPr lvl="1" marL="864000" indent="-324000">
              <a:lnSpc>
                <a:spcPct val="120000"/>
              </a:lnSpc>
              <a:spcBef>
                <a:spcPts val="1134"/>
              </a:spcBef>
              <a:buClr>
                <a:srgbClr val="ffffff"/>
              </a:buClr>
              <a:buSzPct val="75000"/>
              <a:buFont typeface="Symbol"/>
              <a:buChar char=""/>
            </a:pPr>
            <a:r>
              <a:rPr b="0" lang="es-AR" sz="2400" spc="-1" strike="noStrike">
                <a:solidFill>
                  <a:srgbClr val="ffffff"/>
                </a:solidFill>
                <a:latin typeface="Tw Cen MT"/>
              </a:rPr>
              <a:t>Optimizador: Stochastic Gradient Descent</a:t>
            </a:r>
            <a:endParaRPr b="0" lang="en-US" sz="2400" spc="-1" strike="noStrike">
              <a:latin typeface="Arial"/>
            </a:endParaRPr>
          </a:p>
          <a:p>
            <a:pPr lvl="2" marL="1296000" indent="-288000">
              <a:lnSpc>
                <a:spcPct val="120000"/>
              </a:lnSpc>
              <a:spcBef>
                <a:spcPts val="850"/>
              </a:spcBef>
              <a:buClr>
                <a:srgbClr val="ffffff"/>
              </a:buClr>
              <a:buSzPct val="45000"/>
              <a:buFont typeface="Wingdings" charset="2"/>
              <a:buChar char=""/>
            </a:pPr>
            <a:r>
              <a:rPr b="0" lang="es-AR" sz="2400" spc="-1" strike="noStrike">
                <a:solidFill>
                  <a:srgbClr val="ffffff"/>
                </a:solidFill>
                <a:latin typeface="Tw Cen MT"/>
              </a:rPr>
              <a:t>mAP 0.50 = 0.26</a:t>
            </a:r>
            <a:endParaRPr b="0" lang="en-US" sz="2400" spc="-1" strike="noStrike">
              <a:latin typeface="Arial"/>
            </a:endParaRPr>
          </a:p>
          <a:p>
            <a:pPr lvl="1" marL="864000" indent="-324000">
              <a:lnSpc>
                <a:spcPct val="120000"/>
              </a:lnSpc>
              <a:spcBef>
                <a:spcPts val="1134"/>
              </a:spcBef>
              <a:buClr>
                <a:srgbClr val="ffffff"/>
              </a:buClr>
              <a:buSzPct val="75000"/>
              <a:buFont typeface="Symbol"/>
              <a:buChar char=""/>
            </a:pPr>
            <a:r>
              <a:rPr b="0" lang="es-AR" sz="2400" spc="-1" strike="noStrike">
                <a:solidFill>
                  <a:srgbClr val="ffffff"/>
                </a:solidFill>
                <a:latin typeface="Tw Cen MT"/>
              </a:rPr>
              <a:t>Optimizador: Adam</a:t>
            </a:r>
            <a:endParaRPr b="0" lang="en-US" sz="2400" spc="-1" strike="noStrike">
              <a:latin typeface="Arial"/>
            </a:endParaRPr>
          </a:p>
          <a:p>
            <a:pPr lvl="2" marL="1296000" indent="-288000">
              <a:lnSpc>
                <a:spcPct val="120000"/>
              </a:lnSpc>
              <a:spcBef>
                <a:spcPts val="850"/>
              </a:spcBef>
              <a:buClr>
                <a:srgbClr val="ffffff"/>
              </a:buClr>
              <a:buSzPct val="45000"/>
              <a:buFont typeface="Wingdings" charset="2"/>
              <a:buChar char=""/>
            </a:pPr>
            <a:r>
              <a:rPr b="0" lang="es-AR" sz="2400" spc="-1" strike="noStrike">
                <a:solidFill>
                  <a:srgbClr val="ffffff"/>
                </a:solidFill>
                <a:latin typeface="Tw Cen MT"/>
              </a:rPr>
              <a:t>mAP 0.50 = 0.46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1141560" y="618480"/>
            <a:ext cx="9905400" cy="1209960"/>
          </a:xfrm>
          <a:prstGeom prst="rect">
            <a:avLst/>
          </a:prstGeom>
          <a:noFill/>
          <a:ln w="0">
            <a:noFill/>
          </a:ln>
        </p:spPr>
        <p:txBody>
          <a:bodyPr lIns="0" rIns="0" tIns="0" bIns="0" anchor="ctr">
            <a:noAutofit/>
          </a:bodyPr>
          <a:p>
            <a:pPr>
              <a:lnSpc>
                <a:spcPct val="90000"/>
              </a:lnSpc>
              <a:buNone/>
            </a:pPr>
            <a:r>
              <a:rPr b="0" lang="es-AR" sz="3600" spc="-1" strike="noStrike" cap="all">
                <a:solidFill>
                  <a:srgbClr val="ffffff"/>
                </a:solidFill>
                <a:latin typeface="Tw Cen MT"/>
              </a:rPr>
              <a:t>Entrenamiento</a:t>
            </a:r>
            <a:endParaRPr b="0" lang="en-US" sz="3600" spc="-1" strike="noStrike">
              <a:latin typeface="Arial"/>
            </a:endParaRPr>
          </a:p>
        </p:txBody>
      </p:sp>
      <p:sp>
        <p:nvSpPr>
          <p:cNvPr id="251" name="Marcador de contenido 4"/>
          <p:cNvSpPr/>
          <p:nvPr/>
        </p:nvSpPr>
        <p:spPr>
          <a:xfrm>
            <a:off x="1143000" y="1945440"/>
            <a:ext cx="9905400" cy="3540960"/>
          </a:xfrm>
          <a:prstGeom prst="rect">
            <a:avLst/>
          </a:prstGeom>
          <a:noFill/>
          <a:ln w="0">
            <a:noFill/>
          </a:ln>
        </p:spPr>
        <p:style>
          <a:lnRef idx="0"/>
          <a:fillRef idx="0"/>
          <a:effectRef idx="0"/>
          <a:fontRef idx="minor"/>
        </p:style>
        <p:txBody>
          <a:bodyPr lIns="90000" rIns="90000" tIns="45000" bIns="45000" anchor="t">
            <a:normAutofit/>
          </a:bodyPr>
          <a:p>
            <a:pPr>
              <a:lnSpc>
                <a:spcPct val="120000"/>
              </a:lnSpc>
              <a:spcBef>
                <a:spcPts val="1001"/>
              </a:spcBef>
              <a:buNone/>
            </a:pPr>
            <a:r>
              <a:rPr b="0" lang="es-AR" sz="2400" spc="-1" strike="noStrike">
                <a:solidFill>
                  <a:srgbClr val="ffffff"/>
                </a:solidFill>
                <a:latin typeface="Tw Cen MT"/>
              </a:rPr>
              <a:t>Con pesos preentrenados. Basados en dataset de imageNet </a:t>
            </a:r>
            <a:r>
              <a:rPr b="0" lang="es-AR" sz="1600" spc="-1" strike="noStrike">
                <a:solidFill>
                  <a:srgbClr val="ffffff"/>
                </a:solidFill>
                <a:latin typeface="Tw Cen MT"/>
              </a:rPr>
              <a:t>(download.pytorch.org/models/resnet50-19c8e357.pth)</a:t>
            </a:r>
            <a:endParaRPr b="0" lang="en-US" sz="1600" spc="-1" strike="noStrike">
              <a:latin typeface="Arial"/>
            </a:endParaRPr>
          </a:p>
          <a:p>
            <a:pPr>
              <a:lnSpc>
                <a:spcPct val="120000"/>
              </a:lnSpc>
              <a:spcBef>
                <a:spcPts val="1001"/>
              </a:spcBef>
              <a:buNone/>
            </a:pPr>
            <a:r>
              <a:rPr b="0" lang="es-AR" sz="1600" spc="-1" strike="noStrike">
                <a:solidFill>
                  <a:srgbClr val="ffffff"/>
                </a:solidFill>
                <a:latin typeface="Tw Cen MT"/>
              </a:rPr>
              <a:t>(catalog.ngc.nvidia.com/orgs/nvidia/models/resnet50_pyt_amp)</a:t>
            </a:r>
            <a:endParaRPr b="0" lang="en-US" sz="1600" spc="-1" strike="noStrike">
              <a:latin typeface="Arial"/>
            </a:endParaRPr>
          </a:p>
          <a:p>
            <a:pPr lvl="1" marL="864000" indent="-324000">
              <a:lnSpc>
                <a:spcPct val="120000"/>
              </a:lnSpc>
              <a:spcBef>
                <a:spcPts val="1134"/>
              </a:spcBef>
              <a:buClr>
                <a:srgbClr val="ffffff"/>
              </a:buClr>
              <a:buSzPct val="75000"/>
              <a:buFont typeface="Symbol"/>
              <a:buChar char=""/>
            </a:pPr>
            <a:r>
              <a:rPr b="0" lang="es-AR" sz="2400" spc="-1" strike="noStrike">
                <a:solidFill>
                  <a:srgbClr val="ffffff"/>
                </a:solidFill>
                <a:latin typeface="Tw Cen MT"/>
              </a:rPr>
              <a:t>Optimizador: Stochastic Gradient Descent</a:t>
            </a:r>
            <a:endParaRPr b="0" lang="en-US" sz="2400" spc="-1" strike="noStrike">
              <a:latin typeface="Arial"/>
            </a:endParaRPr>
          </a:p>
          <a:p>
            <a:pPr lvl="2" marL="1296000" indent="-288000">
              <a:lnSpc>
                <a:spcPct val="120000"/>
              </a:lnSpc>
              <a:spcBef>
                <a:spcPts val="850"/>
              </a:spcBef>
              <a:buClr>
                <a:srgbClr val="ffffff"/>
              </a:buClr>
              <a:buSzPct val="45000"/>
              <a:buFont typeface="Wingdings" charset="2"/>
              <a:buChar char=""/>
            </a:pPr>
            <a:r>
              <a:rPr b="0" lang="es-AR" sz="2400" spc="-1" strike="noStrike">
                <a:solidFill>
                  <a:srgbClr val="ffffff"/>
                </a:solidFill>
                <a:latin typeface="Tw Cen MT"/>
              </a:rPr>
              <a:t>mAP 0.50 = 0.48 </a:t>
            </a:r>
            <a:endParaRPr b="0" lang="en-US" sz="2400" spc="-1" strike="noStrike">
              <a:latin typeface="Arial"/>
            </a:endParaRPr>
          </a:p>
          <a:p>
            <a:pPr lvl="1" marL="864000" indent="-324000">
              <a:lnSpc>
                <a:spcPct val="120000"/>
              </a:lnSpc>
              <a:spcBef>
                <a:spcPts val="1134"/>
              </a:spcBef>
              <a:buClr>
                <a:srgbClr val="ffffff"/>
              </a:buClr>
              <a:buSzPct val="75000"/>
              <a:buFont typeface="Symbol"/>
              <a:buChar char=""/>
            </a:pPr>
            <a:r>
              <a:rPr b="0" lang="es-AR" sz="2400" spc="-1" strike="noStrike">
                <a:solidFill>
                  <a:srgbClr val="ffffff"/>
                </a:solidFill>
                <a:latin typeface="Tw Cen MT"/>
              </a:rPr>
              <a:t>Optimizador: Adam</a:t>
            </a:r>
            <a:endParaRPr b="0" lang="en-US" sz="2400" spc="-1" strike="noStrike">
              <a:latin typeface="Arial"/>
            </a:endParaRPr>
          </a:p>
          <a:p>
            <a:pPr lvl="2" marL="1296000" indent="-288000">
              <a:lnSpc>
                <a:spcPct val="120000"/>
              </a:lnSpc>
              <a:spcBef>
                <a:spcPts val="850"/>
              </a:spcBef>
              <a:buClr>
                <a:srgbClr val="ffffff"/>
              </a:buClr>
              <a:buSzPct val="45000"/>
              <a:buFont typeface="Wingdings" charset="2"/>
              <a:buChar char=""/>
            </a:pPr>
            <a:r>
              <a:rPr b="0" lang="es-AR" sz="2400" spc="-1" strike="noStrike">
                <a:solidFill>
                  <a:srgbClr val="ffffff"/>
                </a:solidFill>
                <a:latin typeface="Tw Cen MT"/>
              </a:rPr>
              <a:t>mAP 0.50 = 0.493 </a:t>
            </a:r>
            <a:endParaRPr b="0" lang="en-US" sz="2400" spc="-1" strike="noStrike">
              <a:latin typeface="Arial"/>
            </a:endParaRPr>
          </a:p>
        </p:txBody>
      </p:sp>
      <p:pic>
        <p:nvPicPr>
          <p:cNvPr id="252" name="" descr=""/>
          <p:cNvPicPr/>
          <p:nvPr/>
        </p:nvPicPr>
        <p:blipFill>
          <a:blip r:embed="rId1"/>
          <a:stretch/>
        </p:blipFill>
        <p:spPr>
          <a:xfrm>
            <a:off x="5601600" y="3886200"/>
            <a:ext cx="6057000" cy="2506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Marcador de contenido 5"/>
          <p:cNvSpPr/>
          <p:nvPr/>
        </p:nvSpPr>
        <p:spPr>
          <a:xfrm>
            <a:off x="1141560" y="1371600"/>
            <a:ext cx="9905400" cy="2057040"/>
          </a:xfrm>
          <a:prstGeom prst="rect">
            <a:avLst/>
          </a:prstGeom>
          <a:noFill/>
          <a:ln w="0">
            <a:noFill/>
          </a:ln>
        </p:spPr>
        <p:style>
          <a:lnRef idx="0"/>
          <a:fillRef idx="0"/>
          <a:effectRef idx="0"/>
          <a:fontRef idx="minor"/>
        </p:style>
        <p:txBody>
          <a:bodyPr lIns="90000" rIns="90000" tIns="45000" bIns="45000" anchor="t">
            <a:normAutofit/>
          </a:bodyPr>
          <a:p>
            <a:pPr>
              <a:lnSpc>
                <a:spcPct val="120000"/>
              </a:lnSpc>
              <a:spcBef>
                <a:spcPts val="1001"/>
              </a:spcBef>
              <a:buNone/>
            </a:pPr>
            <a:r>
              <a:rPr b="0" lang="es-AR" sz="2400" spc="-1" strike="noStrike">
                <a:solidFill>
                  <a:srgbClr val="ffffff"/>
                </a:solidFill>
                <a:latin typeface="Tw Cen MT"/>
              </a:rPr>
              <a:t>Con el optimizador Adam se consiguio mejor performance, aunque el costo en tiempo de procesamiento no fue significativo respecto al optimizador SGD. </a:t>
            </a:r>
            <a:endParaRPr b="0" lang="en-US" sz="2400" spc="-1" strike="noStrike">
              <a:latin typeface="Arial"/>
            </a:endParaRPr>
          </a:p>
          <a:p>
            <a:pPr>
              <a:lnSpc>
                <a:spcPct val="120000"/>
              </a:lnSpc>
              <a:spcBef>
                <a:spcPts val="1001"/>
              </a:spcBef>
              <a:buNone/>
            </a:pPr>
            <a:r>
              <a:rPr b="0" lang="es-AR" sz="2400" spc="-1" strike="noStrike">
                <a:solidFill>
                  <a:srgbClr val="ffffff"/>
                </a:solidFill>
                <a:latin typeface="Tw Cen MT"/>
              </a:rPr>
              <a:t>El performace de la metrica en general no fue bueno.</a:t>
            </a:r>
            <a:endParaRPr b="0" lang="en-US" sz="2400" spc="-1" strike="noStrike">
              <a:latin typeface="Arial"/>
            </a:endParaRPr>
          </a:p>
        </p:txBody>
      </p:sp>
      <p:sp>
        <p:nvSpPr>
          <p:cNvPr id="254" name=""/>
          <p:cNvSpPr/>
          <p:nvPr/>
        </p:nvSpPr>
        <p:spPr>
          <a:xfrm>
            <a:off x="1141560" y="618480"/>
            <a:ext cx="9905400" cy="75276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es-AR" sz="3600" spc="-1" strike="noStrike" cap="all">
                <a:solidFill>
                  <a:srgbClr val="ffffff"/>
                </a:solidFill>
                <a:latin typeface="Tw Cen MT"/>
              </a:rPr>
              <a:t>Entrenamiento SIN PREENTRENO</a:t>
            </a:r>
            <a:endParaRPr b="0" lang="en-US" sz="3600" spc="-1" strike="noStrike">
              <a:latin typeface="Arial"/>
            </a:endParaRPr>
          </a:p>
        </p:txBody>
      </p:sp>
      <p:sp>
        <p:nvSpPr>
          <p:cNvPr id="255" name=""/>
          <p:cNvSpPr/>
          <p:nvPr/>
        </p:nvSpPr>
        <p:spPr>
          <a:xfrm>
            <a:off x="1143000" y="3657600"/>
            <a:ext cx="9905400" cy="752760"/>
          </a:xfrm>
          <a:prstGeom prst="rect">
            <a:avLst/>
          </a:prstGeom>
          <a:noFill/>
          <a:ln w="0">
            <a:noFill/>
          </a:ln>
        </p:spPr>
        <p:style>
          <a:lnRef idx="0"/>
          <a:fillRef idx="0"/>
          <a:effectRef idx="0"/>
          <a:fontRef idx="minor"/>
        </p:style>
        <p:txBody>
          <a:bodyPr lIns="0" rIns="0" tIns="0" bIns="0" anchor="ctr">
            <a:noAutofit/>
          </a:bodyPr>
          <a:p>
            <a:pPr>
              <a:lnSpc>
                <a:spcPct val="90000"/>
              </a:lnSpc>
              <a:buNone/>
            </a:pPr>
            <a:r>
              <a:rPr b="0" lang="es-AR" sz="3600" spc="-1" strike="noStrike" cap="all">
                <a:solidFill>
                  <a:srgbClr val="ffffff"/>
                </a:solidFill>
                <a:latin typeface="Tw Cen MT"/>
              </a:rPr>
              <a:t>Entrenamiento CON PREENTRENO</a:t>
            </a:r>
            <a:endParaRPr b="0" lang="en-US" sz="3600" spc="-1" strike="noStrike">
              <a:latin typeface="Arial"/>
            </a:endParaRPr>
          </a:p>
        </p:txBody>
      </p:sp>
      <p:sp>
        <p:nvSpPr>
          <p:cNvPr id="256" name="Marcador de contenido 7"/>
          <p:cNvSpPr/>
          <p:nvPr/>
        </p:nvSpPr>
        <p:spPr>
          <a:xfrm>
            <a:off x="1143000" y="4343400"/>
            <a:ext cx="9905400" cy="2057040"/>
          </a:xfrm>
          <a:prstGeom prst="rect">
            <a:avLst/>
          </a:prstGeom>
          <a:noFill/>
          <a:ln w="0">
            <a:noFill/>
          </a:ln>
        </p:spPr>
        <p:style>
          <a:lnRef idx="0"/>
          <a:fillRef idx="0"/>
          <a:effectRef idx="0"/>
          <a:fontRef idx="minor"/>
        </p:style>
        <p:txBody>
          <a:bodyPr lIns="90000" rIns="90000" tIns="45000" bIns="45000" anchor="t">
            <a:normAutofit fontScale="94000"/>
          </a:bodyPr>
          <a:p>
            <a:pPr>
              <a:lnSpc>
                <a:spcPct val="120000"/>
              </a:lnSpc>
              <a:spcBef>
                <a:spcPts val="1001"/>
              </a:spcBef>
              <a:buNone/>
            </a:pPr>
            <a:r>
              <a:rPr b="0" lang="es-AR" sz="2400" spc="-1" strike="noStrike">
                <a:solidFill>
                  <a:srgbClr val="ffffff"/>
                </a:solidFill>
                <a:latin typeface="Tw Cen MT"/>
              </a:rPr>
              <a:t>Se esperaba que utilizando transfer learning se lograra acelerar el entrenamiento pudiendo entrenar más epocas en un tiempo similar, se logró una mejora en el rendimiento pero faltan ajustes para conseguir el rendimiento que se consiguió con YOLO.</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928520" y="914400"/>
            <a:ext cx="8129880" cy="3534840"/>
          </a:xfrm>
          <a:prstGeom prst="rect">
            <a:avLst/>
          </a:prstGeom>
          <a:ln w="0">
            <a:noFill/>
          </a:ln>
        </p:spPr>
      </p:pic>
      <p:sp>
        <p:nvSpPr>
          <p:cNvPr id="258" name=""/>
          <p:cNvSpPr/>
          <p:nvPr/>
        </p:nvSpPr>
        <p:spPr>
          <a:xfrm>
            <a:off x="7543800" y="4343400"/>
            <a:ext cx="8280" cy="465480"/>
          </a:xfrm>
          <a:custGeom>
            <a:avLst/>
            <a:gdLst/>
            <a:ahLst/>
            <a:rect l="l" t="t" r="r" b="b"/>
            <a:pathLst>
              <a:path w="21600" h="21600">
                <a:moveTo>
                  <a:pt x="0" y="0"/>
                </a:moveTo>
                <a:lnTo>
                  <a:pt x="21600" y="21600"/>
                </a:lnTo>
              </a:path>
            </a:pathLst>
          </a:custGeom>
          <a:noFill/>
          <a:ln w="109800">
            <a:solidFill>
              <a:srgbClr val="729fcf"/>
            </a:solidFill>
            <a:round/>
            <a:tailEnd len="med" type="triangle" w="med"/>
          </a:ln>
        </p:spPr>
        <p:style>
          <a:lnRef idx="0"/>
          <a:fillRef idx="0"/>
          <a:effectRef idx="0"/>
          <a:fontRef idx="minor"/>
        </p:style>
      </p:sp>
      <p:sp>
        <p:nvSpPr>
          <p:cNvPr id="259" name=""/>
          <p:cNvSpPr/>
          <p:nvPr/>
        </p:nvSpPr>
        <p:spPr>
          <a:xfrm>
            <a:off x="6858000" y="4808880"/>
            <a:ext cx="18284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Loss por epoch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Autofit/>
          </a:bodyPr>
          <a:p>
            <a:pPr>
              <a:lnSpc>
                <a:spcPct val="90000"/>
              </a:lnSpc>
              <a:buNone/>
            </a:pPr>
            <a:r>
              <a:rPr b="0" lang="es-AR" sz="3600" spc="-1" strike="noStrike" cap="all">
                <a:solidFill>
                  <a:srgbClr val="ffffff"/>
                </a:solidFill>
                <a:latin typeface="Tw Cen MT"/>
              </a:rPr>
              <a:t>Descripción </a:t>
            </a:r>
            <a:r>
              <a:rPr b="0" lang="es-AR" sz="3600" spc="-1" strike="noStrike" cap="all">
                <a:solidFill>
                  <a:srgbClr val="ffffff"/>
                </a:solidFill>
                <a:latin typeface="Tw Cen MT"/>
              </a:rPr>
              <a:t>del problema</a:t>
            </a:r>
            <a:endParaRPr b="0" lang="en-US" sz="3600" spc="-1" strike="noStrike">
              <a:latin typeface="Arial"/>
            </a:endParaRPr>
          </a:p>
        </p:txBody>
      </p:sp>
      <p:sp>
        <p:nvSpPr>
          <p:cNvPr id="226" name="PlaceHolder 2"/>
          <p:cNvSpPr>
            <a:spLocks noGrp="1"/>
          </p:cNvSpPr>
          <p:nvPr>
            <p:ph/>
          </p:nvPr>
        </p:nvSpPr>
        <p:spPr>
          <a:xfrm>
            <a:off x="1141560" y="2249640"/>
            <a:ext cx="9905400" cy="2407320"/>
          </a:xfrm>
          <a:prstGeom prst="rect">
            <a:avLst/>
          </a:prstGeom>
          <a:noFill/>
          <a:ln w="0">
            <a:noFill/>
          </a:ln>
        </p:spPr>
        <p:txBody>
          <a:bodyPr lIns="90000" rIns="90000" tIns="45000" bIns="45000" anchor="t">
            <a:normAutofit fontScale="92000"/>
          </a:bodyPr>
          <a:p>
            <a:pPr>
              <a:lnSpc>
                <a:spcPct val="120000"/>
              </a:lnSpc>
              <a:spcBef>
                <a:spcPts val="1001"/>
              </a:spcBef>
              <a:buNone/>
              <a:tabLst>
                <a:tab algn="l" pos="0"/>
              </a:tabLst>
            </a:pPr>
            <a:r>
              <a:rPr b="0" lang="es-ES" sz="2400" spc="-1" strike="noStrike">
                <a:solidFill>
                  <a:srgbClr val="d1d5db"/>
                </a:solidFill>
                <a:latin typeface="Söhne"/>
              </a:rPr>
              <a:t>En el entorno industrial la seguridad y eficiencia son fundamentales, por eso, un modelo utilizado para detectar personas y autoelevadores mediante modelos avanzados de Machine Learning puede ser de gran utilidad para  prevenir accidentes, mejorar la planificación logística y garantizar un entorno industrial más seguro.</a:t>
            </a:r>
            <a:endParaRPr b="0" lang="en-US" sz="2400" spc="-1" strike="noStrike">
              <a:latin typeface="Arial"/>
            </a:endParaRPr>
          </a:p>
        </p:txBody>
      </p:sp>
      <p:sp>
        <p:nvSpPr>
          <p:cNvPr id="227" name="Marcador de contenido 2"/>
          <p:cNvSpPr/>
          <p:nvPr/>
        </p:nvSpPr>
        <p:spPr>
          <a:xfrm>
            <a:off x="1141560" y="4761000"/>
            <a:ext cx="9905400" cy="1195920"/>
          </a:xfrm>
          <a:prstGeom prst="rect">
            <a:avLst/>
          </a:prstGeom>
          <a:noFill/>
          <a:ln w="0">
            <a:noFill/>
          </a:ln>
        </p:spPr>
        <p:style>
          <a:lnRef idx="0"/>
          <a:fillRef idx="0"/>
          <a:effectRef idx="0"/>
          <a:fontRef idx="minor"/>
        </p:style>
        <p:txBody>
          <a:bodyPr lIns="90000" rIns="90000" tIns="45000" bIns="45000" anchor="t">
            <a:normAutofit fontScale="87000"/>
          </a:bodyPr>
          <a:p>
            <a:pPr>
              <a:lnSpc>
                <a:spcPct val="120000"/>
              </a:lnSpc>
              <a:spcBef>
                <a:spcPts val="1001"/>
              </a:spcBef>
              <a:buNone/>
              <a:tabLst>
                <a:tab algn="l" pos="0"/>
              </a:tabLst>
            </a:pPr>
            <a:r>
              <a:rPr b="0" lang="es-ES" sz="2400" spc="-1" strike="noStrike">
                <a:solidFill>
                  <a:srgbClr val="d1d5db"/>
                </a:solidFill>
                <a:latin typeface="Söhne"/>
                <a:ea typeface="DejaVu Sans"/>
              </a:rPr>
              <a:t>El dataset utilizado para entrenar el modelo se encuentra en roboflow:</a:t>
            </a:r>
            <a:br>
              <a:rPr sz="2400"/>
            </a:br>
            <a:r>
              <a:rPr b="0" lang="es-ES" sz="2400" spc="-1" strike="noStrike" u="sng">
                <a:solidFill>
                  <a:srgbClr val="22ffff"/>
                </a:solidFill>
                <a:uFillTx/>
                <a:latin typeface="Söhne"/>
                <a:ea typeface="DejaVu Sans"/>
                <a:hlinkClick r:id="rId1"/>
              </a:rPr>
              <a:t>https://universe.roboflow.com/mohamed-traore-2ekkp/forklift-dsitv/dataset/2</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rmAutofit/>
          </a:bodyPr>
          <a:p>
            <a:pPr>
              <a:lnSpc>
                <a:spcPct val="90000"/>
              </a:lnSpc>
              <a:buNone/>
            </a:pPr>
            <a:r>
              <a:rPr b="0" lang="es-AR" sz="3600" spc="-1" strike="noStrike" cap="all">
                <a:solidFill>
                  <a:srgbClr val="ffffff"/>
                </a:solidFill>
                <a:latin typeface="Tw Cen MT"/>
              </a:rPr>
              <a:t>Conjunto de datos</a:t>
            </a:r>
            <a:endParaRPr b="0" lang="en-US" sz="3600" spc="-1" strike="noStrike">
              <a:latin typeface="Arial"/>
            </a:endParaRPr>
          </a:p>
        </p:txBody>
      </p:sp>
      <p:sp>
        <p:nvSpPr>
          <p:cNvPr id="229" name="PlaceHolder 2"/>
          <p:cNvSpPr>
            <a:spLocks noGrp="1"/>
          </p:cNvSpPr>
          <p:nvPr>
            <p:ph/>
          </p:nvPr>
        </p:nvSpPr>
        <p:spPr>
          <a:xfrm>
            <a:off x="1141560" y="2249640"/>
            <a:ext cx="5067720" cy="3540960"/>
          </a:xfrm>
          <a:prstGeom prst="rect">
            <a:avLst/>
          </a:prstGeom>
          <a:noFill/>
          <a:ln w="0">
            <a:noFill/>
          </a:ln>
        </p:spPr>
        <p:txBody>
          <a:bodyPr lIns="90000" rIns="90000" tIns="45000" bIns="45000" anchor="ctr">
            <a:normAutofit fontScale="92000"/>
          </a:bodyPr>
          <a:p>
            <a:pPr>
              <a:lnSpc>
                <a:spcPct val="110000"/>
              </a:lnSpc>
              <a:spcBef>
                <a:spcPts val="1001"/>
              </a:spcBef>
              <a:buNone/>
              <a:tabLst>
                <a:tab algn="l" pos="0"/>
              </a:tabLst>
            </a:pPr>
            <a:r>
              <a:rPr b="0" lang="es-AR" sz="2400" spc="-1" strike="noStrike">
                <a:solidFill>
                  <a:srgbClr val="ffffff"/>
                </a:solidFill>
                <a:latin typeface="Tw Cen MT"/>
              </a:rPr>
              <a:t>Las características del dataset son:</a:t>
            </a:r>
            <a:endParaRPr b="0" lang="en-US" sz="2400" spc="-1" strike="noStrike">
              <a:latin typeface="Arial"/>
            </a:endParaRPr>
          </a:p>
          <a:p>
            <a:pPr marL="228600" indent="-228600">
              <a:lnSpc>
                <a:spcPct val="110000"/>
              </a:lnSpc>
              <a:spcBef>
                <a:spcPts val="1001"/>
              </a:spcBef>
              <a:buClr>
                <a:srgbClr val="ffffff"/>
              </a:buClr>
              <a:buSzPct val="125000"/>
              <a:buFont typeface="Arial"/>
              <a:buChar char="•"/>
              <a:tabLst>
                <a:tab algn="l" pos="0"/>
              </a:tabLst>
            </a:pPr>
            <a:r>
              <a:rPr b="0" lang="es-AR" sz="2400" spc="-1" strike="noStrike">
                <a:solidFill>
                  <a:srgbClr val="ffffff"/>
                </a:solidFill>
                <a:latin typeface="Tw Cen MT"/>
              </a:rPr>
              <a:t>Resolución: 416x416px</a:t>
            </a:r>
            <a:endParaRPr b="0" lang="en-US" sz="2400" spc="-1" strike="noStrike">
              <a:latin typeface="Arial"/>
            </a:endParaRPr>
          </a:p>
          <a:p>
            <a:pPr marL="228600" indent="-228600">
              <a:lnSpc>
                <a:spcPct val="110000"/>
              </a:lnSpc>
              <a:spcBef>
                <a:spcPts val="1001"/>
              </a:spcBef>
              <a:buClr>
                <a:srgbClr val="ffffff"/>
              </a:buClr>
              <a:buSzPct val="125000"/>
              <a:buFont typeface="Arial"/>
              <a:buChar char="•"/>
              <a:tabLst>
                <a:tab algn="l" pos="0"/>
              </a:tabLst>
            </a:pPr>
            <a:r>
              <a:rPr b="0" lang="es-AR" sz="2400" spc="-1" strike="noStrike">
                <a:solidFill>
                  <a:srgbClr val="ffffff"/>
                </a:solidFill>
                <a:latin typeface="Tw Cen MT"/>
              </a:rPr>
              <a:t>Cant. de Imágenes: 421</a:t>
            </a:r>
            <a:endParaRPr b="0" lang="en-US" sz="2400" spc="-1" strike="noStrike">
              <a:latin typeface="Arial"/>
            </a:endParaRPr>
          </a:p>
          <a:p>
            <a:pPr marL="228600" indent="-228600">
              <a:lnSpc>
                <a:spcPct val="110000"/>
              </a:lnSpc>
              <a:spcBef>
                <a:spcPts val="1001"/>
              </a:spcBef>
              <a:buClr>
                <a:srgbClr val="ffffff"/>
              </a:buClr>
              <a:buSzPct val="125000"/>
              <a:buFont typeface="Arial"/>
              <a:buChar char="•"/>
              <a:tabLst>
                <a:tab algn="l" pos="0"/>
              </a:tabLst>
            </a:pPr>
            <a:r>
              <a:rPr b="0" lang="es-AR" sz="2400" spc="-1" strike="noStrike">
                <a:solidFill>
                  <a:srgbClr val="ffffff"/>
                </a:solidFill>
                <a:latin typeface="Tw Cen MT"/>
              </a:rPr>
              <a:t>División del dataset: 70%/20%/10%</a:t>
            </a:r>
            <a:endParaRPr b="0" lang="en-US" sz="2400" spc="-1" strike="noStrike">
              <a:latin typeface="Arial"/>
            </a:endParaRPr>
          </a:p>
          <a:p>
            <a:pPr marL="228600" indent="-228600">
              <a:lnSpc>
                <a:spcPct val="110000"/>
              </a:lnSpc>
              <a:spcBef>
                <a:spcPts val="1001"/>
              </a:spcBef>
              <a:buClr>
                <a:srgbClr val="ffffff"/>
              </a:buClr>
              <a:buSzPct val="125000"/>
              <a:buFont typeface="Arial"/>
              <a:buChar char="•"/>
              <a:tabLst>
                <a:tab algn="l" pos="0"/>
              </a:tabLst>
            </a:pPr>
            <a:r>
              <a:rPr b="0" lang="es-AR" sz="2400" spc="-1" strike="noStrike">
                <a:solidFill>
                  <a:srgbClr val="ffffff"/>
                </a:solidFill>
                <a:latin typeface="Tw Cen MT"/>
              </a:rPr>
              <a:t>Cantidad de clases: 2 (Forklift, Person)</a:t>
            </a:r>
            <a:endParaRPr b="0" lang="en-US" sz="2400" spc="-1" strike="noStrike">
              <a:latin typeface="Arial"/>
            </a:endParaRPr>
          </a:p>
        </p:txBody>
      </p:sp>
      <p:sp>
        <p:nvSpPr>
          <p:cNvPr id="230" name="Imagen 4"/>
          <p:cNvSpPr/>
          <p:nvPr/>
        </p:nvSpPr>
        <p:spPr>
          <a:xfrm>
            <a:off x="6392160" y="2497680"/>
            <a:ext cx="4654440" cy="3047040"/>
          </a:xfrm>
          <a:prstGeom prst="round2DiagRect">
            <a:avLst>
              <a:gd name="adj1" fmla="val 4860"/>
              <a:gd name="adj2" fmla="val 0"/>
            </a:avLst>
          </a:prstGeom>
          <a:blipFill rotWithShape="0">
            <a:blip r:embed="rId2"/>
            <a:srcRect/>
            <a:stretch/>
          </a:blipFill>
          <a:ln cap="sq" w="19050">
            <a:solidFill>
              <a:srgbClr val="b0c0c8">
                <a:alpha val="60000"/>
              </a:srgbClr>
            </a:solidFill>
            <a:miter/>
          </a:ln>
          <a:effectLst>
            <a:outerShdw algn="t" blurRad="88920" dir="5400000" dist="38160" rotWithShape="0">
              <a:srgbClr val="000000">
                <a:alpha val="40000"/>
              </a:srgbClr>
            </a:out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Autofit/>
          </a:bodyPr>
          <a:p>
            <a:pPr>
              <a:lnSpc>
                <a:spcPct val="90000"/>
              </a:lnSpc>
              <a:buNone/>
            </a:pPr>
            <a:r>
              <a:rPr b="0" lang="es-AR" sz="3600" spc="-1" strike="noStrike" cap="all">
                <a:solidFill>
                  <a:srgbClr val="ffffff"/>
                </a:solidFill>
                <a:latin typeface="Tw Cen MT"/>
              </a:rPr>
              <a:t>Solución propuesta</a:t>
            </a:r>
            <a:endParaRPr b="0" lang="en-US" sz="3600" spc="-1" strike="noStrike">
              <a:latin typeface="Arial"/>
            </a:endParaRPr>
          </a:p>
        </p:txBody>
      </p:sp>
      <p:sp>
        <p:nvSpPr>
          <p:cNvPr id="232" name="PlaceHolder 2"/>
          <p:cNvSpPr>
            <a:spLocks noGrp="1"/>
          </p:cNvSpPr>
          <p:nvPr>
            <p:ph/>
          </p:nvPr>
        </p:nvSpPr>
        <p:spPr>
          <a:xfrm>
            <a:off x="1141560" y="2249640"/>
            <a:ext cx="10006200" cy="3540960"/>
          </a:xfrm>
          <a:prstGeom prst="rect">
            <a:avLst/>
          </a:prstGeom>
          <a:noFill/>
          <a:ln w="0">
            <a:noFill/>
          </a:ln>
        </p:spPr>
        <p:txBody>
          <a:bodyPr lIns="90000" rIns="90000" tIns="45000" bIns="45000" anchor="t">
            <a:noAutofit/>
          </a:bodyPr>
          <a:p>
            <a:pPr>
              <a:lnSpc>
                <a:spcPct val="120000"/>
              </a:lnSpc>
              <a:spcBef>
                <a:spcPts val="1001"/>
              </a:spcBef>
              <a:buNone/>
              <a:tabLst>
                <a:tab algn="l" pos="0"/>
              </a:tabLst>
            </a:pPr>
            <a:r>
              <a:rPr b="0" lang="es-AR" sz="2400" spc="-1" strike="noStrike">
                <a:solidFill>
                  <a:srgbClr val="ffffff"/>
                </a:solidFill>
                <a:latin typeface="Tw Cen MT"/>
              </a:rPr>
              <a:t>Se entrenará un detector de objetos que permita encontrar la posición exacta de cada clase en cada una de las imágenes, siendo posible la existencia de más de una instancia en la misma foto y siendo capaz de diferenciarlas entre sí.</a:t>
            </a:r>
            <a:endParaRPr b="0" lang="en-US" sz="2400" spc="-1" strike="noStrike">
              <a:latin typeface="Arial"/>
            </a:endParaRPr>
          </a:p>
          <a:p>
            <a:pPr>
              <a:lnSpc>
                <a:spcPct val="120000"/>
              </a:lnSpc>
              <a:spcBef>
                <a:spcPts val="1001"/>
              </a:spcBef>
              <a:buNone/>
              <a:tabLst>
                <a:tab algn="l" pos="0"/>
              </a:tabLst>
            </a:pPr>
            <a:r>
              <a:rPr b="0" lang="es-AR" sz="2400" spc="-1" strike="noStrike">
                <a:solidFill>
                  <a:srgbClr val="ffffff"/>
                </a:solidFill>
                <a:latin typeface="Tw Cen MT"/>
              </a:rPr>
              <a:t>Se utilizarán la métrica mAP 50.</a:t>
            </a:r>
            <a:endParaRPr b="0" lang="en-US" sz="2400" spc="-1" strike="noStrike">
              <a:latin typeface="Arial"/>
            </a:endParaRPr>
          </a:p>
          <a:p>
            <a:pPr>
              <a:lnSpc>
                <a:spcPct val="120000"/>
              </a:lnSpc>
              <a:spcBef>
                <a:spcPts val="1001"/>
              </a:spcBef>
              <a:buNone/>
              <a:tabLst>
                <a:tab algn="l" pos="0"/>
              </a:tabLst>
            </a:pPr>
            <a:r>
              <a:rPr b="0" lang="es-AR" sz="2400" spc="-1" strike="noStrike">
                <a:solidFill>
                  <a:srgbClr val="ffffff"/>
                </a:solidFill>
                <a:latin typeface="Tw Cen MT"/>
              </a:rPr>
              <a:t>El Modelo deberá graficar en cada imagen un bounding box en cada instancia detectada, junto con su probabilidad correspondiente.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Autofit/>
          </a:bodyPr>
          <a:p>
            <a:pPr>
              <a:lnSpc>
                <a:spcPct val="90000"/>
              </a:lnSpc>
              <a:buNone/>
            </a:pPr>
            <a:r>
              <a:rPr b="0" lang="es-AR" sz="3600" spc="-1" strike="noStrike" cap="all">
                <a:solidFill>
                  <a:srgbClr val="ffffff"/>
                </a:solidFill>
                <a:latin typeface="Tw Cen MT"/>
              </a:rPr>
              <a:t>auGmentaCIONES SUGERIDAS</a:t>
            </a:r>
            <a:endParaRPr b="0" lang="en-US" sz="3600" spc="-1" strike="noStrike">
              <a:latin typeface="Arial"/>
            </a:endParaRPr>
          </a:p>
        </p:txBody>
      </p:sp>
      <p:sp>
        <p:nvSpPr>
          <p:cNvPr id="234" name="PlaceHolder 2"/>
          <p:cNvSpPr>
            <a:spLocks noGrp="1"/>
          </p:cNvSpPr>
          <p:nvPr>
            <p:ph/>
          </p:nvPr>
        </p:nvSpPr>
        <p:spPr>
          <a:xfrm>
            <a:off x="1141560" y="1856880"/>
            <a:ext cx="9905400" cy="3143880"/>
          </a:xfrm>
          <a:prstGeom prst="rect">
            <a:avLst/>
          </a:prstGeom>
          <a:noFill/>
          <a:ln w="0">
            <a:noFill/>
          </a:ln>
        </p:spPr>
        <p:txBody>
          <a:bodyPr lIns="90000" rIns="90000" tIns="45000" bIns="45000" anchor="t">
            <a:normAutofit fontScale="79000"/>
          </a:bodyPr>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HorizontalFlip</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it-IT" sz="2000" spc="-1" strike="noStrike">
                <a:solidFill>
                  <a:srgbClr val="ffffff"/>
                </a:solidFill>
                <a:latin typeface="Tw Cen MT"/>
              </a:rPr>
              <a:t>Rotate(limit=(-20, 20), p=0.5)</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RandomResizedCrop(height=size, width=size, scale=(0.7, 1.0), ratio=(0.9, 1.11), p=0.5)</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Blur(blur_limit=(2, 3), p=0.2)</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MedianBlur(blur_limit=(3, 5), p=0.2)</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CLAHE(clip_limit=(1, 4.0), tile_grid_size=(8, 8), p=0.3)</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RandomBrightnessContrast(brightness_limit=0.2, contrast_limit=0.2, p=0.5)</a:t>
            </a:r>
            <a:endParaRPr b="0" lang="en-US" sz="2000" spc="-1" strike="noStrike">
              <a:latin typeface="Arial"/>
            </a:endParaRPr>
          </a:p>
          <a:p>
            <a:pPr marL="228600" indent="-228600">
              <a:lnSpc>
                <a:spcPct val="120000"/>
              </a:lnSpc>
              <a:spcBef>
                <a:spcPts val="1001"/>
              </a:spcBef>
              <a:buClr>
                <a:srgbClr val="ffffff"/>
              </a:buClr>
              <a:buSzPct val="125000"/>
              <a:buFont typeface="Arial"/>
              <a:buChar char="•"/>
            </a:pPr>
            <a:r>
              <a:rPr b="0" lang="es-AR" sz="2000" spc="-1" strike="noStrike">
                <a:solidFill>
                  <a:srgbClr val="ffffff"/>
                </a:solidFill>
                <a:latin typeface="Tw Cen MT"/>
              </a:rPr>
              <a:t>ColorJitter(brightness=0.2, contrast=0.2, saturation=0.2, hue=0.09, p=0.4)</a:t>
            </a:r>
            <a:endParaRPr b="0" lang="en-US" sz="2000" spc="-1" strike="noStrike">
              <a:latin typeface="Arial"/>
            </a:endParaRPr>
          </a:p>
        </p:txBody>
      </p:sp>
      <p:sp>
        <p:nvSpPr>
          <p:cNvPr id="235" name="Marcador de contenido 2"/>
          <p:cNvSpPr/>
          <p:nvPr/>
        </p:nvSpPr>
        <p:spPr>
          <a:xfrm>
            <a:off x="1141560" y="5001120"/>
            <a:ext cx="9905400" cy="1209240"/>
          </a:xfrm>
          <a:prstGeom prst="rect">
            <a:avLst/>
          </a:prstGeom>
          <a:noFill/>
          <a:ln w="0">
            <a:noFill/>
          </a:ln>
        </p:spPr>
        <p:style>
          <a:lnRef idx="0"/>
          <a:fillRef idx="0"/>
          <a:effectRef idx="0"/>
          <a:fontRef idx="minor"/>
        </p:style>
        <p:txBody>
          <a:bodyPr lIns="90000" rIns="90000" tIns="45000" bIns="45000" anchor="t">
            <a:normAutofit/>
          </a:bodyPr>
          <a:p>
            <a:pPr>
              <a:lnSpc>
                <a:spcPct val="120000"/>
              </a:lnSpc>
              <a:spcBef>
                <a:spcPts val="1001"/>
              </a:spcBef>
              <a:buNone/>
              <a:tabLst>
                <a:tab algn="l" pos="0"/>
              </a:tabLst>
            </a:pPr>
            <a:r>
              <a:rPr b="0" lang="es-AR" sz="2000" spc="-1" strike="noStrike">
                <a:solidFill>
                  <a:srgbClr val="ffffff"/>
                </a:solidFill>
                <a:latin typeface="Tw Cen MT"/>
                <a:ea typeface="DejaVu Sans"/>
              </a:rPr>
              <a:t>Las augmentaciones sugeridas se utilizan para ayudar al modelo a generalizar y reducir los problemas de iluminación y desenfoque de las imágenes, los cuales suelen ser comunes en los ambientes industriales.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Autofit/>
          </a:bodyPr>
          <a:p>
            <a:pPr>
              <a:lnSpc>
                <a:spcPct val="90000"/>
              </a:lnSpc>
              <a:buNone/>
            </a:pPr>
            <a:r>
              <a:rPr b="0" lang="es-AR" sz="3600" spc="-1" strike="noStrike" cap="all">
                <a:solidFill>
                  <a:srgbClr val="ffffff"/>
                </a:solidFill>
                <a:latin typeface="Tw Cen MT"/>
              </a:rPr>
              <a:t>Modelos a entrenar</a:t>
            </a:r>
            <a:endParaRPr b="0" lang="en-US" sz="3600" spc="-1" strike="noStrike">
              <a:latin typeface="Arial"/>
            </a:endParaRPr>
          </a:p>
        </p:txBody>
      </p:sp>
      <p:sp>
        <p:nvSpPr>
          <p:cNvPr id="237" name="PlaceHolder 2"/>
          <p:cNvSpPr>
            <a:spLocks noGrp="1"/>
          </p:cNvSpPr>
          <p:nvPr>
            <p:ph/>
          </p:nvPr>
        </p:nvSpPr>
        <p:spPr>
          <a:xfrm>
            <a:off x="1141560" y="2249640"/>
            <a:ext cx="9905400" cy="3540960"/>
          </a:xfrm>
          <a:prstGeom prst="rect">
            <a:avLst/>
          </a:prstGeom>
          <a:noFill/>
          <a:ln w="0">
            <a:noFill/>
          </a:ln>
        </p:spPr>
        <p:txBody>
          <a:bodyPr lIns="90000" rIns="90000" tIns="45000" bIns="45000" anchor="t">
            <a:normAutofit/>
          </a:bodyPr>
          <a:p>
            <a:pPr marL="228600" indent="-228600">
              <a:lnSpc>
                <a:spcPct val="120000"/>
              </a:lnSpc>
              <a:spcBef>
                <a:spcPts val="1001"/>
              </a:spcBef>
              <a:buClr>
                <a:srgbClr val="ffffff"/>
              </a:buClr>
              <a:buSzPct val="125000"/>
              <a:buFont typeface="Arial"/>
              <a:buChar char="•"/>
            </a:pPr>
            <a:r>
              <a:rPr b="0" lang="es-AR" sz="2400" spc="-1" strike="noStrike">
                <a:solidFill>
                  <a:srgbClr val="ffffff"/>
                </a:solidFill>
                <a:latin typeface="Tw Cen MT"/>
              </a:rPr>
              <a:t>YOLO v5</a:t>
            </a:r>
            <a:endParaRPr b="0" lang="en-US" sz="2400" spc="-1" strike="noStrike">
              <a:latin typeface="Arial"/>
            </a:endParaRPr>
          </a:p>
          <a:p>
            <a:pPr marL="228600" indent="-228600">
              <a:lnSpc>
                <a:spcPct val="120000"/>
              </a:lnSpc>
              <a:spcBef>
                <a:spcPts val="1001"/>
              </a:spcBef>
              <a:buClr>
                <a:srgbClr val="ffffff"/>
              </a:buClr>
              <a:buSzPct val="125000"/>
              <a:buFont typeface="Arial"/>
              <a:buChar char="•"/>
            </a:pPr>
            <a:r>
              <a:rPr b="0" lang="es-AR" sz="2400" spc="-1" strike="noStrike">
                <a:solidFill>
                  <a:srgbClr val="ffffff"/>
                </a:solidFill>
                <a:latin typeface="Tw Cen MT"/>
              </a:rPr>
              <a:t>RETINANET</a:t>
            </a:r>
            <a:endParaRPr b="0" lang="en-US" sz="2400" spc="-1" strike="noStrike">
              <a:latin typeface="Arial"/>
            </a:endParaRPr>
          </a:p>
          <a:p>
            <a:pPr>
              <a:lnSpc>
                <a:spcPct val="120000"/>
              </a:lnSpc>
              <a:spcBef>
                <a:spcPts val="1001"/>
              </a:spcBef>
              <a:buNone/>
              <a:tabLst>
                <a:tab algn="l" pos="0"/>
              </a:tabLst>
            </a:pPr>
            <a:endParaRPr b="0" lang="en-US" sz="2400" spc="-1" strike="noStrike">
              <a:latin typeface="Arial"/>
            </a:endParaRPr>
          </a:p>
          <a:p>
            <a:pPr>
              <a:lnSpc>
                <a:spcPct val="120000"/>
              </a:lnSpc>
              <a:spcBef>
                <a:spcPts val="1001"/>
              </a:spcBef>
              <a:buNone/>
              <a:tabLst>
                <a:tab algn="l" pos="0"/>
              </a:tabLst>
            </a:pPr>
            <a:r>
              <a:rPr b="0" lang="es-AR" sz="2400" spc="-1" strike="noStrike">
                <a:solidFill>
                  <a:srgbClr val="ffffff"/>
                </a:solidFill>
                <a:latin typeface="Tw Cen MT"/>
              </a:rPr>
              <a:t>Se entrenaron distintos modelos de cada arquitectura, variando los parámetros y augmentaciones en cada uno.</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rmAutofit/>
          </a:bodyPr>
          <a:p>
            <a:pPr>
              <a:lnSpc>
                <a:spcPct val="90000"/>
              </a:lnSpc>
              <a:buNone/>
            </a:pPr>
            <a:r>
              <a:rPr b="0" lang="es-AR" sz="3600" spc="-1" strike="noStrike" cap="all">
                <a:solidFill>
                  <a:srgbClr val="ffffff"/>
                </a:solidFill>
                <a:latin typeface="Tw Cen MT"/>
              </a:rPr>
              <a:t>Yolo </a:t>
            </a:r>
            <a:r>
              <a:rPr b="0" lang="es-AR" sz="3600" spc="-1" strike="noStrike">
                <a:solidFill>
                  <a:srgbClr val="ffffff"/>
                </a:solidFill>
                <a:latin typeface="Tw Cen MT"/>
              </a:rPr>
              <a:t>v</a:t>
            </a:r>
            <a:r>
              <a:rPr b="0" lang="es-AR" sz="3600" spc="-1" strike="noStrike" cap="all">
                <a:solidFill>
                  <a:srgbClr val="ffffff"/>
                </a:solidFill>
                <a:latin typeface="Tw Cen MT"/>
              </a:rPr>
              <a:t>5</a:t>
            </a:r>
            <a:endParaRPr b="0" lang="en-US" sz="3600" spc="-1" strike="noStrike">
              <a:latin typeface="Arial"/>
            </a:endParaRPr>
          </a:p>
        </p:txBody>
      </p:sp>
      <p:sp>
        <p:nvSpPr>
          <p:cNvPr id="239" name="PlaceHolder 2"/>
          <p:cNvSpPr>
            <a:spLocks noGrp="1"/>
          </p:cNvSpPr>
          <p:nvPr>
            <p:ph/>
          </p:nvPr>
        </p:nvSpPr>
        <p:spPr>
          <a:xfrm>
            <a:off x="1141560" y="2004840"/>
            <a:ext cx="4843800" cy="3693240"/>
          </a:xfrm>
          <a:prstGeom prst="rect">
            <a:avLst/>
          </a:prstGeom>
          <a:noFill/>
          <a:ln w="0">
            <a:noFill/>
          </a:ln>
        </p:spPr>
        <p:txBody>
          <a:bodyPr lIns="90000" rIns="90000" tIns="45000" bIns="45000" anchor="ctr">
            <a:normAutofit fontScale="93000"/>
          </a:bodyPr>
          <a:p>
            <a:pPr>
              <a:lnSpc>
                <a:spcPct val="110000"/>
              </a:lnSpc>
              <a:spcBef>
                <a:spcPts val="1001"/>
              </a:spcBef>
              <a:buNone/>
              <a:tabLst>
                <a:tab algn="l" pos="0"/>
              </a:tabLst>
            </a:pPr>
            <a:r>
              <a:rPr b="0" lang="es-AR" sz="1900" spc="-1" strike="noStrike">
                <a:solidFill>
                  <a:srgbClr val="ffffff"/>
                </a:solidFill>
                <a:latin typeface="Tw Cen MT"/>
              </a:rPr>
              <a:t>Se entrenaron 4 modelos de YOLO en total, utilizando los pesos pre-entrenados de “yolov5s” y “yolov5m” y utilizando o no las augmentaciones sugeridas.</a:t>
            </a:r>
            <a:endParaRPr b="0" lang="en-US" sz="1900" spc="-1" strike="noStrike">
              <a:latin typeface="Arial"/>
            </a:endParaRPr>
          </a:p>
          <a:p>
            <a:pPr>
              <a:lnSpc>
                <a:spcPct val="110000"/>
              </a:lnSpc>
              <a:spcBef>
                <a:spcPts val="1001"/>
              </a:spcBef>
              <a:buNone/>
              <a:tabLst>
                <a:tab algn="l" pos="0"/>
              </a:tabLst>
            </a:pPr>
            <a:r>
              <a:rPr b="0" lang="es-AR" sz="1900" spc="-1" strike="noStrike">
                <a:solidFill>
                  <a:srgbClr val="ffffff"/>
                </a:solidFill>
                <a:latin typeface="Tw Cen MT"/>
              </a:rPr>
              <a:t>Estos pesos fueron entrenados utilizando el dataset COCO. </a:t>
            </a:r>
            <a:r>
              <a:rPr b="0" lang="es-AR" sz="1900" spc="-1" strike="noStrike" u="sng">
                <a:solidFill>
                  <a:srgbClr val="22ffff"/>
                </a:solidFill>
                <a:uFillTx/>
                <a:latin typeface="Tw Cen MT"/>
                <a:hlinkClick r:id="rId2"/>
              </a:rPr>
              <a:t>https://cocodataset.org/#home</a:t>
            </a:r>
            <a:endParaRPr b="0" lang="en-US" sz="1900" spc="-1" strike="noStrike">
              <a:latin typeface="Arial"/>
            </a:endParaRPr>
          </a:p>
          <a:p>
            <a:pPr>
              <a:lnSpc>
                <a:spcPct val="110000"/>
              </a:lnSpc>
              <a:spcBef>
                <a:spcPts val="1001"/>
              </a:spcBef>
              <a:buNone/>
              <a:tabLst>
                <a:tab algn="l" pos="0"/>
              </a:tabLst>
            </a:pPr>
            <a:endParaRPr b="0" lang="en-US" sz="1900" spc="-1" strike="noStrike">
              <a:latin typeface="Arial"/>
            </a:endParaRPr>
          </a:p>
          <a:p>
            <a:pPr>
              <a:lnSpc>
                <a:spcPct val="110000"/>
              </a:lnSpc>
              <a:spcBef>
                <a:spcPts val="1001"/>
              </a:spcBef>
              <a:buNone/>
              <a:tabLst>
                <a:tab algn="l" pos="0"/>
              </a:tabLst>
            </a:pPr>
            <a:r>
              <a:rPr b="0" lang="es-AR" sz="1900" spc="-1" strike="noStrike">
                <a:solidFill>
                  <a:srgbClr val="ffffff"/>
                </a:solidFill>
                <a:latin typeface="Tw Cen MT"/>
              </a:rPr>
              <a:t>Link al repositorio de YOLO v5 </a:t>
            </a:r>
            <a:r>
              <a:rPr b="0" lang="es-AR" sz="1900" spc="-1" strike="noStrike" u="sng">
                <a:solidFill>
                  <a:srgbClr val="22ffff"/>
                </a:solidFill>
                <a:uFillTx/>
                <a:latin typeface="Tw Cen MT"/>
                <a:hlinkClick r:id="rId3"/>
              </a:rPr>
              <a:t>https://github.com/ultralytics/yolov5</a:t>
            </a:r>
            <a:endParaRPr b="0" lang="en-US" sz="1900" spc="-1" strike="noStrike">
              <a:latin typeface="Arial"/>
            </a:endParaRPr>
          </a:p>
        </p:txBody>
      </p:sp>
      <p:pic>
        <p:nvPicPr>
          <p:cNvPr id="240" name="Imagen 6" descr="Pantalla de computadora con letras&#10;&#10;Descripción generada automáticamente con confianza media"/>
          <p:cNvPicPr/>
          <p:nvPr/>
        </p:nvPicPr>
        <p:blipFill>
          <a:blip r:embed="rId4"/>
          <a:stretch/>
        </p:blipFill>
        <p:spPr>
          <a:xfrm>
            <a:off x="6206040" y="1769040"/>
            <a:ext cx="5215320" cy="3929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1141560" y="618480"/>
            <a:ext cx="9905400" cy="1477800"/>
          </a:xfrm>
          <a:prstGeom prst="rect">
            <a:avLst/>
          </a:prstGeom>
          <a:noFill/>
          <a:ln w="0">
            <a:noFill/>
          </a:ln>
        </p:spPr>
        <p:txBody>
          <a:bodyPr lIns="90000" rIns="90000" tIns="45000" bIns="45000" anchor="ctr">
            <a:noAutofit/>
          </a:bodyPr>
          <a:p>
            <a:pPr>
              <a:lnSpc>
                <a:spcPct val="90000"/>
              </a:lnSpc>
              <a:buNone/>
            </a:pPr>
            <a:r>
              <a:rPr b="0" lang="es-AR" sz="3600" spc="-1" strike="noStrike" cap="all">
                <a:solidFill>
                  <a:srgbClr val="ffffff"/>
                </a:solidFill>
                <a:latin typeface="Tw Cen MT"/>
              </a:rPr>
              <a:t>RESULTADOS DE YOLO</a:t>
            </a:r>
            <a:endParaRPr b="0" lang="en-US" sz="3600" spc="-1" strike="noStrike">
              <a:latin typeface="Arial"/>
            </a:endParaRPr>
          </a:p>
        </p:txBody>
      </p:sp>
      <p:sp>
        <p:nvSpPr>
          <p:cNvPr id="242" name="PlaceHolder 2"/>
          <p:cNvSpPr>
            <a:spLocks noGrp="1"/>
          </p:cNvSpPr>
          <p:nvPr>
            <p:ph/>
          </p:nvPr>
        </p:nvSpPr>
        <p:spPr>
          <a:xfrm>
            <a:off x="1141560" y="2004120"/>
            <a:ext cx="6838200" cy="2324160"/>
          </a:xfrm>
          <a:prstGeom prst="rect">
            <a:avLst/>
          </a:prstGeom>
          <a:noFill/>
          <a:ln w="0">
            <a:noFill/>
          </a:ln>
        </p:spPr>
        <p:txBody>
          <a:bodyPr lIns="90000" rIns="90000" tIns="45000" bIns="45000" anchor="t">
            <a:normAutofit fontScale="84000"/>
          </a:bodyPr>
          <a:p>
            <a:pPr>
              <a:lnSpc>
                <a:spcPct val="120000"/>
              </a:lnSpc>
              <a:spcBef>
                <a:spcPts val="1001"/>
              </a:spcBef>
              <a:buNone/>
              <a:tabLst>
                <a:tab algn="l" pos="0"/>
              </a:tabLst>
            </a:pPr>
            <a:r>
              <a:rPr b="0" lang="es-AR" sz="2400" spc="-1" strike="noStrike">
                <a:solidFill>
                  <a:srgbClr val="ffffff"/>
                </a:solidFill>
                <a:latin typeface="Tw Cen MT"/>
              </a:rPr>
              <a:t>Los modelos exhibieron una notable consistencia en sus rendimientos, siendo especialmente efectivos con la clase mayoritaria.</a:t>
            </a:r>
            <a:endParaRPr b="0" lang="en-US" sz="2400" spc="-1" strike="noStrike">
              <a:latin typeface="Arial"/>
            </a:endParaRPr>
          </a:p>
          <a:p>
            <a:pPr>
              <a:lnSpc>
                <a:spcPct val="120000"/>
              </a:lnSpc>
              <a:spcBef>
                <a:spcPts val="1001"/>
              </a:spcBef>
              <a:buNone/>
              <a:tabLst>
                <a:tab algn="l" pos="0"/>
              </a:tabLst>
            </a:pPr>
            <a:r>
              <a:rPr b="0" lang="es-AR" sz="2400" spc="-1" strike="noStrike">
                <a:solidFill>
                  <a:srgbClr val="ffffff"/>
                </a:solidFill>
                <a:latin typeface="Tw Cen MT"/>
              </a:rPr>
              <a:t>Aumentar el tamaño del dataset es clave para mejorar el funcionamiento del modelo.</a:t>
            </a:r>
            <a:endParaRPr b="0" lang="en-US" sz="2400" spc="-1" strike="noStrike">
              <a:latin typeface="Arial"/>
            </a:endParaRPr>
          </a:p>
        </p:txBody>
      </p:sp>
      <p:pic>
        <p:nvPicPr>
          <p:cNvPr id="243" name="Imagen 66" descr="Tabla&#10;&#10;Descripción generada automáticamente"/>
          <p:cNvPicPr/>
          <p:nvPr/>
        </p:nvPicPr>
        <p:blipFill>
          <a:blip r:embed="rId1"/>
          <a:stretch/>
        </p:blipFill>
        <p:spPr>
          <a:xfrm>
            <a:off x="1141560" y="4481640"/>
            <a:ext cx="9641880" cy="1292040"/>
          </a:xfrm>
          <a:prstGeom prst="rect">
            <a:avLst/>
          </a:prstGeom>
          <a:ln w="0">
            <a:noFill/>
          </a:ln>
        </p:spPr>
      </p:pic>
      <p:pic>
        <p:nvPicPr>
          <p:cNvPr id="244" name="Imagen 4" descr="Camión de bomberos en la calle&#10;&#10;Descripción generada automáticamente con confianza media"/>
          <p:cNvPicPr/>
          <p:nvPr/>
        </p:nvPicPr>
        <p:blipFill>
          <a:blip r:embed="rId2"/>
          <a:stretch/>
        </p:blipFill>
        <p:spPr>
          <a:xfrm>
            <a:off x="8110080" y="1655280"/>
            <a:ext cx="2673360" cy="26733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1141560" y="618480"/>
            <a:ext cx="9905400" cy="1477800"/>
          </a:xfrm>
          <a:prstGeom prst="rect">
            <a:avLst/>
          </a:prstGeom>
          <a:noFill/>
          <a:ln w="0">
            <a:noFill/>
          </a:ln>
        </p:spPr>
        <p:txBody>
          <a:bodyPr lIns="0" rIns="0" tIns="0" bIns="0" anchor="ctr">
            <a:noAutofit/>
          </a:bodyPr>
          <a:p>
            <a:pPr>
              <a:lnSpc>
                <a:spcPct val="90000"/>
              </a:lnSpc>
              <a:buNone/>
            </a:pPr>
            <a:r>
              <a:rPr b="0" lang="es-AR" sz="3600" spc="-1" strike="noStrike" cap="all">
                <a:solidFill>
                  <a:srgbClr val="ffffff"/>
                </a:solidFill>
                <a:latin typeface="Tw Cen MT"/>
              </a:rPr>
              <a:t>Retinanet</a:t>
            </a:r>
            <a:endParaRPr b="0" lang="en-US" sz="3600" spc="-1" strike="noStrike">
              <a:latin typeface="Arial"/>
            </a:endParaRPr>
          </a:p>
        </p:txBody>
      </p:sp>
      <p:sp>
        <p:nvSpPr>
          <p:cNvPr id="246" name="Marcador de contenido 1"/>
          <p:cNvSpPr/>
          <p:nvPr/>
        </p:nvSpPr>
        <p:spPr>
          <a:xfrm>
            <a:off x="1141560" y="2057400"/>
            <a:ext cx="9905400" cy="3540960"/>
          </a:xfrm>
          <a:prstGeom prst="rect">
            <a:avLst/>
          </a:prstGeom>
          <a:noFill/>
          <a:ln w="0">
            <a:noFill/>
          </a:ln>
        </p:spPr>
        <p:style>
          <a:lnRef idx="0"/>
          <a:fillRef idx="0"/>
          <a:effectRef idx="0"/>
          <a:fontRef idx="minor"/>
        </p:style>
        <p:txBody>
          <a:bodyPr lIns="90000" rIns="90000" tIns="45000" bIns="45000" anchor="t">
            <a:normAutofit/>
          </a:bodyPr>
          <a:p>
            <a:pPr>
              <a:lnSpc>
                <a:spcPct val="120000"/>
              </a:lnSpc>
              <a:spcBef>
                <a:spcPts val="1001"/>
              </a:spcBef>
              <a:buNone/>
            </a:pPr>
            <a:r>
              <a:rPr b="0" lang="es-AR" sz="2400" spc="-1" strike="noStrike">
                <a:solidFill>
                  <a:srgbClr val="ffffff"/>
                </a:solidFill>
                <a:latin typeface="Tw Cen MT"/>
              </a:rPr>
              <a:t>Retinanet es usado ampliamente para la detección de objetos y es una poderosa alternativa a Yolo, SSD y Faster R-CNN.</a:t>
            </a:r>
            <a:endParaRPr b="0" lang="en-US" sz="2400" spc="-1" strike="noStrike">
              <a:latin typeface="Arial"/>
            </a:endParaRPr>
          </a:p>
          <a:p>
            <a:pPr>
              <a:lnSpc>
                <a:spcPct val="120000"/>
              </a:lnSpc>
              <a:spcBef>
                <a:spcPts val="1001"/>
              </a:spcBef>
              <a:buNone/>
            </a:pPr>
            <a:r>
              <a:rPr b="0" lang="es-AR" sz="2400" spc="-1" strike="noStrike">
                <a:solidFill>
                  <a:srgbClr val="ffffff"/>
                </a:solidFill>
                <a:latin typeface="Tw Cen MT"/>
              </a:rPr>
              <a:t>La arquitectura de Retinanet se sustenta en Feature Pyramid Network (FPN) y en Focal Loss como función de perdida.</a:t>
            </a:r>
            <a:endParaRPr b="0" lang="en-US" sz="2400" spc="-1" strike="noStrike">
              <a:latin typeface="Arial"/>
            </a:endParaRPr>
          </a:p>
          <a:p>
            <a:pPr>
              <a:lnSpc>
                <a:spcPct val="120000"/>
              </a:lnSpc>
              <a:spcBef>
                <a:spcPts val="1001"/>
              </a:spcBef>
              <a:buNone/>
            </a:pPr>
            <a:endParaRPr b="0" lang="en-US" sz="2400" spc="-1" strike="noStrike">
              <a:latin typeface="Arial"/>
            </a:endParaRPr>
          </a:p>
        </p:txBody>
      </p:sp>
      <p:pic>
        <p:nvPicPr>
          <p:cNvPr id="247" name="" descr=""/>
          <p:cNvPicPr/>
          <p:nvPr/>
        </p:nvPicPr>
        <p:blipFill>
          <a:blip r:embed="rId1"/>
          <a:stretch/>
        </p:blipFill>
        <p:spPr>
          <a:xfrm>
            <a:off x="2971800" y="4150800"/>
            <a:ext cx="5028840" cy="2021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TM04033919[[fn=Circuito]]</Template>
  <TotalTime>396</TotalTime>
  <Application>LibreOffice/7.3.7.2$Linux_X86_64 LibreOffice_project/30$Build-2</Application>
  <AppVersion>15.0000</AppVersion>
  <Words>512</Words>
  <Paragraphs>46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2023-12-07T02:19:19Z</dcterms:created>
  <dc:creator>leandro albachiaro</dc:creator>
  <dc:description/>
  <dc:language>en-US</dc:language>
  <cp:lastModifiedBy/>
  <dcterms:modified xsi:type="dcterms:W3CDTF">2023-12-14T20:27:19Z</dcterms:modified>
  <cp:revision>34</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8</vt:i4>
  </property>
</Properties>
</file>